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Arimo" panose="020B0604020202020204" charset="0"/>
      <p:regular r:id="rId26"/>
    </p:embeddedFont>
    <p:embeddedFont>
      <p:font typeface="Arimo Bold" panose="020B0604020202020204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Montserrat Classic" panose="020B0604020202020204" charset="0"/>
      <p:regular r:id="rId32"/>
    </p:embeddedFont>
    <p:embeddedFont>
      <p:font typeface="Montserrat Classic Bold" panose="020B0604020202020204" charset="0"/>
      <p:regular r:id="rId33"/>
    </p:embeddedFont>
    <p:embeddedFont>
      <p:font typeface="Open Sans Extra Bold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1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y Fernando" userId="c59589e407608e66" providerId="LiveId" clId="{82EFA260-116F-45E5-9AA0-F35C19793961}"/>
    <pc:docChg chg="modSld">
      <pc:chgData name="Antony Fernando" userId="c59589e407608e66" providerId="LiveId" clId="{82EFA260-116F-45E5-9AA0-F35C19793961}" dt="2022-03-21T17:50:47.386" v="28" actId="20577"/>
      <pc:docMkLst>
        <pc:docMk/>
      </pc:docMkLst>
      <pc:sldChg chg="modSp mod">
        <pc:chgData name="Antony Fernando" userId="c59589e407608e66" providerId="LiveId" clId="{82EFA260-116F-45E5-9AA0-F35C19793961}" dt="2022-03-21T16:03:13.188" v="0" actId="14100"/>
        <pc:sldMkLst>
          <pc:docMk/>
          <pc:sldMk cId="0" sldId="256"/>
        </pc:sldMkLst>
        <pc:spChg chg="mod">
          <ac:chgData name="Antony Fernando" userId="c59589e407608e66" providerId="LiveId" clId="{82EFA260-116F-45E5-9AA0-F35C19793961}" dt="2022-03-21T16:03:13.188" v="0" actId="14100"/>
          <ac:spMkLst>
            <pc:docMk/>
            <pc:sldMk cId="0" sldId="256"/>
            <ac:spMk id="10" creationId="{00000000-0000-0000-0000-000000000000}"/>
          </ac:spMkLst>
        </pc:spChg>
      </pc:sldChg>
      <pc:sldChg chg="modSp mod">
        <pc:chgData name="Antony Fernando" userId="c59589e407608e66" providerId="LiveId" clId="{82EFA260-116F-45E5-9AA0-F35C19793961}" dt="2022-03-21T16:03:27.019" v="1" actId="1076"/>
        <pc:sldMkLst>
          <pc:docMk/>
          <pc:sldMk cId="0" sldId="258"/>
        </pc:sldMkLst>
        <pc:spChg chg="mod">
          <ac:chgData name="Antony Fernando" userId="c59589e407608e66" providerId="LiveId" clId="{82EFA260-116F-45E5-9AA0-F35C19793961}" dt="2022-03-21T16:03:27.019" v="1" actId="1076"/>
          <ac:spMkLst>
            <pc:docMk/>
            <pc:sldMk cId="0" sldId="258"/>
            <ac:spMk id="6" creationId="{00000000-0000-0000-0000-000000000000}"/>
          </ac:spMkLst>
        </pc:spChg>
      </pc:sldChg>
      <pc:sldChg chg="modSp mod">
        <pc:chgData name="Antony Fernando" userId="c59589e407608e66" providerId="LiveId" clId="{82EFA260-116F-45E5-9AA0-F35C19793961}" dt="2022-03-21T17:44:16.461" v="4" actId="20577"/>
        <pc:sldMkLst>
          <pc:docMk/>
          <pc:sldMk cId="0" sldId="259"/>
        </pc:sldMkLst>
        <pc:spChg chg="mod">
          <ac:chgData name="Antony Fernando" userId="c59589e407608e66" providerId="LiveId" clId="{82EFA260-116F-45E5-9AA0-F35C19793961}" dt="2022-03-21T17:44:16.461" v="4" actId="20577"/>
          <ac:spMkLst>
            <pc:docMk/>
            <pc:sldMk cId="0" sldId="259"/>
            <ac:spMk id="5" creationId="{00000000-0000-0000-0000-000000000000}"/>
          </ac:spMkLst>
        </pc:spChg>
      </pc:sldChg>
      <pc:sldChg chg="modSp mod">
        <pc:chgData name="Antony Fernando" userId="c59589e407608e66" providerId="LiveId" clId="{82EFA260-116F-45E5-9AA0-F35C19793961}" dt="2022-03-21T17:44:48.090" v="26" actId="20577"/>
        <pc:sldMkLst>
          <pc:docMk/>
          <pc:sldMk cId="0" sldId="261"/>
        </pc:sldMkLst>
        <pc:spChg chg="mod">
          <ac:chgData name="Antony Fernando" userId="c59589e407608e66" providerId="LiveId" clId="{82EFA260-116F-45E5-9AA0-F35C19793961}" dt="2022-03-21T17:43:58.854" v="2" actId="14100"/>
          <ac:spMkLst>
            <pc:docMk/>
            <pc:sldMk cId="0" sldId="261"/>
            <ac:spMk id="16" creationId="{00000000-0000-0000-0000-000000000000}"/>
          </ac:spMkLst>
        </pc:spChg>
        <pc:spChg chg="mod">
          <ac:chgData name="Antony Fernando" userId="c59589e407608e66" providerId="LiveId" clId="{82EFA260-116F-45E5-9AA0-F35C19793961}" dt="2022-03-21T17:44:48.090" v="26" actId="20577"/>
          <ac:spMkLst>
            <pc:docMk/>
            <pc:sldMk cId="0" sldId="261"/>
            <ac:spMk id="17" creationId="{00000000-0000-0000-0000-000000000000}"/>
          </ac:spMkLst>
        </pc:spChg>
      </pc:sldChg>
      <pc:sldChg chg="modSp mod">
        <pc:chgData name="Antony Fernando" userId="c59589e407608e66" providerId="LiveId" clId="{82EFA260-116F-45E5-9AA0-F35C19793961}" dt="2022-03-21T17:47:29.663" v="27" actId="14100"/>
        <pc:sldMkLst>
          <pc:docMk/>
          <pc:sldMk cId="0" sldId="264"/>
        </pc:sldMkLst>
        <pc:spChg chg="mod">
          <ac:chgData name="Antony Fernando" userId="c59589e407608e66" providerId="LiveId" clId="{82EFA260-116F-45E5-9AA0-F35C19793961}" dt="2022-03-21T17:47:29.663" v="27" actId="14100"/>
          <ac:spMkLst>
            <pc:docMk/>
            <pc:sldMk cId="0" sldId="264"/>
            <ac:spMk id="8" creationId="{00000000-0000-0000-0000-000000000000}"/>
          </ac:spMkLst>
        </pc:spChg>
      </pc:sldChg>
      <pc:sldChg chg="modSp mod">
        <pc:chgData name="Antony Fernando" userId="c59589e407608e66" providerId="LiveId" clId="{82EFA260-116F-45E5-9AA0-F35C19793961}" dt="2022-03-21T17:50:47.386" v="28" actId="20577"/>
        <pc:sldMkLst>
          <pc:docMk/>
          <pc:sldMk cId="0" sldId="266"/>
        </pc:sldMkLst>
        <pc:spChg chg="mod">
          <ac:chgData name="Antony Fernando" userId="c59589e407608e66" providerId="LiveId" clId="{82EFA260-116F-45E5-9AA0-F35C19793961}" dt="2022-03-21T17:50:47.386" v="28" actId="20577"/>
          <ac:spMkLst>
            <pc:docMk/>
            <pc:sldMk cId="0" sldId="266"/>
            <ac:spMk id="5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7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svg"/><Relationship Id="rId7" Type="http://schemas.openxmlformats.org/officeDocument/2006/relationships/image" Target="../media/image21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3.svg"/><Relationship Id="rId10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svg"/><Relationship Id="rId7" Type="http://schemas.openxmlformats.org/officeDocument/2006/relationships/image" Target="../media/image28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3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805" t="9442" b="12296"/>
          <a:stretch>
            <a:fillRect/>
          </a:stretch>
        </p:blipFill>
        <p:spPr>
          <a:xfrm>
            <a:off x="564441" y="508052"/>
            <a:ext cx="17189197" cy="921073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019550" y="1976586"/>
            <a:ext cx="10248900" cy="6333828"/>
            <a:chOff x="0" y="0"/>
            <a:chExt cx="13665200" cy="8445104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3665200" cy="8445104"/>
            </a:xfrm>
            <a:prstGeom prst="rect">
              <a:avLst/>
            </a:prstGeom>
            <a:solidFill>
              <a:srgbClr val="20212A"/>
            </a:solidFill>
          </p:spPr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11629802" y="6409705"/>
              <a:ext cx="1273398" cy="1273398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762000" y="762000"/>
              <a:ext cx="1273398" cy="1273398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239128" y="209049"/>
            <a:ext cx="17809745" cy="9868903"/>
            <a:chOff x="0" y="0"/>
            <a:chExt cx="6024531" cy="333837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024531" cy="3338369"/>
            </a:xfrm>
            <a:custGeom>
              <a:avLst/>
              <a:gdLst/>
              <a:ahLst/>
              <a:cxnLst/>
              <a:rect l="l" t="t" r="r" b="b"/>
              <a:pathLst>
                <a:path w="6024531" h="3338369">
                  <a:moveTo>
                    <a:pt x="0" y="0"/>
                  </a:moveTo>
                  <a:lnTo>
                    <a:pt x="0" y="3338369"/>
                  </a:lnTo>
                  <a:lnTo>
                    <a:pt x="6024531" y="3338369"/>
                  </a:lnTo>
                  <a:lnTo>
                    <a:pt x="6024531" y="0"/>
                  </a:lnTo>
                  <a:lnTo>
                    <a:pt x="0" y="0"/>
                  </a:lnTo>
                  <a:close/>
                  <a:moveTo>
                    <a:pt x="5963571" y="3277410"/>
                  </a:moveTo>
                  <a:lnTo>
                    <a:pt x="59690" y="3277410"/>
                  </a:lnTo>
                  <a:lnTo>
                    <a:pt x="59690" y="59690"/>
                  </a:lnTo>
                  <a:lnTo>
                    <a:pt x="5963571" y="59690"/>
                  </a:lnTo>
                  <a:lnTo>
                    <a:pt x="5963571" y="3277410"/>
                  </a:lnTo>
                  <a:close/>
                </a:path>
              </a:pathLst>
            </a:custGeom>
            <a:solidFill>
              <a:srgbClr val="FF4A3B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7056247" y="4382485"/>
            <a:ext cx="4205585" cy="2189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20"/>
              </a:lnSpc>
            </a:pPr>
            <a:r>
              <a:rPr lang="en-US" sz="12800">
                <a:solidFill>
                  <a:srgbClr val="FF1616"/>
                </a:solidFill>
                <a:latin typeface="Open Sans Extra Bold"/>
              </a:rPr>
              <a:t>L</a:t>
            </a:r>
            <a:r>
              <a:rPr lang="en-US" sz="12800">
                <a:solidFill>
                  <a:srgbClr val="FF914D"/>
                </a:solidFill>
                <a:latin typeface="Open Sans Extra Bold"/>
              </a:rPr>
              <a:t>G</a:t>
            </a:r>
            <a:r>
              <a:rPr lang="en-US" sz="12800">
                <a:solidFill>
                  <a:srgbClr val="FFDE59"/>
                </a:solidFill>
                <a:latin typeface="Open Sans Extra Bold"/>
              </a:rPr>
              <a:t>B</a:t>
            </a:r>
            <a:r>
              <a:rPr lang="en-US" sz="12800">
                <a:solidFill>
                  <a:srgbClr val="7ED957"/>
                </a:solidFill>
                <a:latin typeface="Open Sans Extra Bold"/>
              </a:rPr>
              <a:t>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91405" y="3818605"/>
            <a:ext cx="8705546" cy="811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 dirty="0">
                <a:solidFill>
                  <a:srgbClr val="FF1616"/>
                </a:solidFill>
                <a:latin typeface="Open Sans Extra Bold"/>
              </a:rPr>
              <a:t>C</a:t>
            </a:r>
            <a:r>
              <a:rPr lang="en-US" sz="4800" dirty="0">
                <a:solidFill>
                  <a:srgbClr val="FF914D"/>
                </a:solidFill>
                <a:latin typeface="Open Sans Extra Bold"/>
              </a:rPr>
              <a:t>O</a:t>
            </a:r>
            <a:r>
              <a:rPr lang="en-US" sz="4800" dirty="0">
                <a:solidFill>
                  <a:srgbClr val="FFDE59"/>
                </a:solidFill>
                <a:latin typeface="Open Sans Extra Bold"/>
              </a:rPr>
              <a:t>M</a:t>
            </a:r>
            <a:r>
              <a:rPr lang="en-US" sz="4800" dirty="0">
                <a:solidFill>
                  <a:srgbClr val="7ED957"/>
                </a:solidFill>
                <a:latin typeface="Open Sans Extra Bold"/>
              </a:rPr>
              <a:t>U</a:t>
            </a:r>
            <a:r>
              <a:rPr lang="en-US" sz="4800" dirty="0">
                <a:solidFill>
                  <a:srgbClr val="004AAD"/>
                </a:solidFill>
                <a:latin typeface="Open Sans Extra Bold"/>
              </a:rPr>
              <a:t>N</a:t>
            </a:r>
            <a:r>
              <a:rPr lang="en-US" sz="4800" dirty="0">
                <a:solidFill>
                  <a:srgbClr val="CB6CE6"/>
                </a:solidFill>
                <a:latin typeface="Open Sans Extra Bold"/>
              </a:rPr>
              <a:t>I</a:t>
            </a:r>
            <a:r>
              <a:rPr lang="en-US" sz="4800" dirty="0">
                <a:solidFill>
                  <a:srgbClr val="FF66C4"/>
                </a:solidFill>
                <a:latin typeface="Open Sans Extra Bold"/>
              </a:rPr>
              <a:t>C</a:t>
            </a:r>
            <a:r>
              <a:rPr lang="en-US" sz="4800" dirty="0">
                <a:solidFill>
                  <a:srgbClr val="FF1616"/>
                </a:solidFill>
                <a:latin typeface="Open Sans Extra Bold"/>
              </a:rPr>
              <a:t>A</a:t>
            </a:r>
            <a:r>
              <a:rPr lang="en-US" sz="4800" dirty="0">
                <a:solidFill>
                  <a:srgbClr val="FF914D"/>
                </a:solidFill>
                <a:latin typeface="Open Sans Extra Bold"/>
              </a:rPr>
              <a:t>Ç</a:t>
            </a:r>
            <a:r>
              <a:rPr lang="en-US" sz="4800" dirty="0">
                <a:solidFill>
                  <a:srgbClr val="FFDE59"/>
                </a:solidFill>
                <a:latin typeface="Open Sans Extra Bold"/>
              </a:rPr>
              <a:t>Ã</a:t>
            </a:r>
            <a:r>
              <a:rPr lang="en-US" sz="4800" dirty="0">
                <a:solidFill>
                  <a:srgbClr val="7ED957"/>
                </a:solidFill>
                <a:latin typeface="Open Sans Extra Bold"/>
              </a:rPr>
              <a:t>O</a:t>
            </a:r>
            <a:r>
              <a:rPr lang="en-US" sz="4800" dirty="0">
                <a:solidFill>
                  <a:srgbClr val="FFFFFF"/>
                </a:solidFill>
                <a:latin typeface="Open Sans Extra Bold"/>
              </a:rPr>
              <a:t> </a:t>
            </a:r>
            <a:r>
              <a:rPr lang="en-US" sz="4800" dirty="0">
                <a:solidFill>
                  <a:srgbClr val="004AAD"/>
                </a:solidFill>
                <a:latin typeface="Open Sans Extra Bold"/>
              </a:rPr>
              <a:t>I</a:t>
            </a:r>
            <a:r>
              <a:rPr lang="en-US" sz="4800" dirty="0">
                <a:solidFill>
                  <a:srgbClr val="CB6CE6"/>
                </a:solidFill>
                <a:latin typeface="Open Sans Extra Bold"/>
              </a:rPr>
              <a:t>N</a:t>
            </a:r>
            <a:r>
              <a:rPr lang="en-US" sz="4800" dirty="0">
                <a:solidFill>
                  <a:srgbClr val="FF66C4"/>
                </a:solidFill>
                <a:latin typeface="Open Sans Extra Bold"/>
              </a:rPr>
              <a:t>C</a:t>
            </a:r>
            <a:r>
              <a:rPr lang="en-US" sz="4800" dirty="0">
                <a:solidFill>
                  <a:srgbClr val="FF1616"/>
                </a:solidFill>
                <a:latin typeface="Open Sans Extra Bold"/>
              </a:rPr>
              <a:t>L</a:t>
            </a:r>
            <a:r>
              <a:rPr lang="en-US" sz="4800" dirty="0">
                <a:solidFill>
                  <a:srgbClr val="FF914D"/>
                </a:solidFill>
                <a:latin typeface="Open Sans Extra Bold"/>
              </a:rPr>
              <a:t>U</a:t>
            </a:r>
            <a:r>
              <a:rPr lang="en-US" sz="4800" dirty="0">
                <a:solidFill>
                  <a:srgbClr val="FFDE59"/>
                </a:solidFill>
                <a:latin typeface="Open Sans Extra Bold"/>
              </a:rPr>
              <a:t>S</a:t>
            </a:r>
            <a:r>
              <a:rPr lang="en-US" sz="4800" dirty="0">
                <a:solidFill>
                  <a:srgbClr val="7ED957"/>
                </a:solidFill>
                <a:latin typeface="Open Sans Extra Bold"/>
              </a:rPr>
              <a:t>I</a:t>
            </a:r>
            <a:r>
              <a:rPr lang="en-US" sz="4800" dirty="0">
                <a:solidFill>
                  <a:srgbClr val="004AAD"/>
                </a:solidFill>
                <a:latin typeface="Open Sans Extra Bold"/>
              </a:rPr>
              <a:t>V</a:t>
            </a:r>
            <a:r>
              <a:rPr lang="en-US" sz="4800" dirty="0">
                <a:solidFill>
                  <a:srgbClr val="CB6CE6"/>
                </a:solidFill>
                <a:latin typeface="Open Sans Extra Bold"/>
              </a:rPr>
              <a:t>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90500" y="-190500"/>
            <a:ext cx="2838450" cy="10668000"/>
          </a:xfrm>
          <a:prstGeom prst="rect">
            <a:avLst/>
          </a:prstGeom>
          <a:solidFill>
            <a:srgbClr val="FF4A3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81000" y="381000"/>
            <a:ext cx="955049" cy="9550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16951951" y="8950951"/>
            <a:ext cx="955049" cy="95504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924300" y="3393866"/>
            <a:ext cx="13335000" cy="479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Montserrat Classic Bold"/>
              </a:rPr>
              <a:t>Aprender, buscar orientação e orientar sempre que possível;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Montserrat Classic Bold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rimo Bold"/>
              </a:rPr>
              <a:t> Reconhecer e mudar seus próprios erros e preconceitos;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Arimo Bold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rimo Bold"/>
              </a:rPr>
              <a:t> Apoiar a causa;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Arimo Bold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rimo Bold"/>
              </a:rPr>
              <a:t>Dar oportunidades;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Arimo Bold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rimo Bold"/>
              </a:rPr>
              <a:t>Tratar com dignidade e respeito.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69570" y="1374149"/>
            <a:ext cx="10749248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spc="50">
                <a:solidFill>
                  <a:srgbClr val="FFFFFF"/>
                </a:solidFill>
                <a:latin typeface="Montserrat Classic Bold"/>
              </a:rPr>
              <a:t>O QUE É ADEQUADO 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90500" y="-190500"/>
            <a:ext cx="2838450" cy="10668000"/>
          </a:xfrm>
          <a:prstGeom prst="rect">
            <a:avLst/>
          </a:prstGeom>
          <a:solidFill>
            <a:srgbClr val="FF4A3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81000" y="381000"/>
            <a:ext cx="955049" cy="9550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16951951" y="8950951"/>
            <a:ext cx="955049" cy="95504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286083" y="3093076"/>
            <a:ext cx="13973217" cy="532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Montserrat Classic Bold"/>
              </a:rPr>
              <a:t>Sufixo</a:t>
            </a:r>
            <a:r>
              <a:rPr lang="en-US" sz="3000" dirty="0">
                <a:solidFill>
                  <a:srgbClr val="FFFFFF"/>
                </a:solidFill>
                <a:latin typeface="Montserrat Classic Bold"/>
              </a:rPr>
              <a:t> "</a:t>
            </a:r>
            <a:r>
              <a:rPr lang="en-US" sz="3000" dirty="0" err="1">
                <a:solidFill>
                  <a:srgbClr val="FFFFFF"/>
                </a:solidFill>
                <a:latin typeface="Montserrat Classic Bold"/>
              </a:rPr>
              <a:t>ismo</a:t>
            </a:r>
            <a:r>
              <a:rPr lang="en-US" sz="3000" dirty="0">
                <a:solidFill>
                  <a:srgbClr val="FFFFFF"/>
                </a:solidFill>
                <a:latin typeface="Montserrat Classic Bold"/>
              </a:rPr>
              <a:t>": </a:t>
            </a:r>
            <a:r>
              <a:rPr lang="en-US" sz="3000" dirty="0" err="1">
                <a:solidFill>
                  <a:srgbClr val="FFFFFF"/>
                </a:solidFill>
                <a:latin typeface="Montserrat Classic Bold"/>
              </a:rPr>
              <a:t>remete</a:t>
            </a:r>
            <a:r>
              <a:rPr lang="en-US" sz="3000" dirty="0">
                <a:solidFill>
                  <a:srgbClr val="FFFFFF"/>
                </a:solidFill>
                <a:latin typeface="Montserrat Classic Bold"/>
              </a:rPr>
              <a:t> à </a:t>
            </a:r>
            <a:r>
              <a:rPr lang="en-US" sz="3000" dirty="0" err="1">
                <a:solidFill>
                  <a:srgbClr val="FFFFFF"/>
                </a:solidFill>
                <a:latin typeface="Montserrat Classic Bold"/>
              </a:rPr>
              <a:t>ideia</a:t>
            </a:r>
            <a:r>
              <a:rPr lang="en-US" sz="3000" dirty="0">
                <a:solidFill>
                  <a:srgbClr val="FFFFFF"/>
                </a:solidFill>
                <a:latin typeface="Montserrat Classic Bold"/>
              </a:rPr>
              <a:t> de </a:t>
            </a:r>
            <a:r>
              <a:rPr lang="en-US" sz="3000" dirty="0" err="1">
                <a:solidFill>
                  <a:srgbClr val="FFFFFF"/>
                </a:solidFill>
                <a:latin typeface="Montserrat Classic Bold"/>
              </a:rPr>
              <a:t>doença</a:t>
            </a:r>
            <a:r>
              <a:rPr lang="en-US" sz="3000" dirty="0">
                <a:solidFill>
                  <a:srgbClr val="FFFFFF"/>
                </a:solidFill>
                <a:latin typeface="Montserrat Classic Bold"/>
              </a:rPr>
              <a:t>. O </a:t>
            </a:r>
            <a:r>
              <a:rPr lang="en-US" sz="3000" dirty="0" err="1">
                <a:solidFill>
                  <a:srgbClr val="FFFFFF"/>
                </a:solidFill>
                <a:latin typeface="Montserrat Classic Bold"/>
              </a:rPr>
              <a:t>correto</a:t>
            </a:r>
            <a:r>
              <a:rPr lang="en-US" sz="3000" dirty="0">
                <a:solidFill>
                  <a:srgbClr val="FFFFFF"/>
                </a:solidFill>
                <a:latin typeface="Montserrat Classic Bold"/>
              </a:rPr>
              <a:t> é </a:t>
            </a:r>
            <a:r>
              <a:rPr lang="en-US" sz="3000" dirty="0" err="1">
                <a:solidFill>
                  <a:srgbClr val="FFFFFF"/>
                </a:solidFill>
                <a:latin typeface="Montserrat Classic Bold"/>
              </a:rPr>
              <a:t>homossexualidade</a:t>
            </a:r>
            <a:r>
              <a:rPr lang="en-US" sz="3000" dirty="0">
                <a:solidFill>
                  <a:srgbClr val="FFFFFF"/>
                </a:solidFill>
                <a:latin typeface="Montserrat Classic Bold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Montserrat Classic Bold"/>
              </a:rPr>
              <a:t>bissexualidade</a:t>
            </a:r>
            <a:r>
              <a:rPr lang="en-US" sz="3000" dirty="0">
                <a:solidFill>
                  <a:srgbClr val="FFFFFF"/>
                </a:solidFill>
                <a:latin typeface="Montserrat Classic Bold"/>
              </a:rPr>
              <a:t> e </a:t>
            </a:r>
            <a:r>
              <a:rPr lang="en-US" sz="3000" dirty="0" err="1">
                <a:solidFill>
                  <a:srgbClr val="FFFFFF"/>
                </a:solidFill>
                <a:latin typeface="Montserrat Classic Bold"/>
              </a:rPr>
              <a:t>lesbiandade</a:t>
            </a:r>
            <a:r>
              <a:rPr lang="en-US" sz="3000" dirty="0">
                <a:solidFill>
                  <a:srgbClr val="FFFFFF"/>
                </a:solidFill>
                <a:latin typeface="Montserrat Classic Bold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Montserrat Classic Bold"/>
              </a:rPr>
              <a:t>por</a:t>
            </a:r>
            <a:r>
              <a:rPr lang="en-US" sz="3000" dirty="0">
                <a:solidFill>
                  <a:srgbClr val="FFFFFF"/>
                </a:solidFill>
                <a:latin typeface="Montserrat Classic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 Classic Bold"/>
              </a:rPr>
              <a:t>exemplo</a:t>
            </a:r>
            <a:r>
              <a:rPr lang="en-US" sz="3000" dirty="0">
                <a:solidFill>
                  <a:srgbClr val="FFFFFF"/>
                </a:solidFill>
                <a:latin typeface="Montserrat Classic Bold"/>
              </a:rPr>
              <a:t>;</a:t>
            </a:r>
          </a:p>
          <a:p>
            <a:pPr algn="just">
              <a:lnSpc>
                <a:spcPts val="4200"/>
              </a:lnSpc>
            </a:pPr>
            <a:endParaRPr lang="en-US" sz="3000" dirty="0">
              <a:solidFill>
                <a:srgbClr val="FFFFFF"/>
              </a:solidFill>
              <a:latin typeface="Montserrat Classic Bold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Montserrat Classic Bold"/>
              </a:rPr>
              <a:t>"Parada Gay'': </a:t>
            </a:r>
            <a:r>
              <a:rPr lang="en-US" sz="3000" dirty="0" err="1">
                <a:solidFill>
                  <a:srgbClr val="FFFFFF"/>
                </a:solidFill>
                <a:latin typeface="Montserrat Classic Bold"/>
              </a:rPr>
              <a:t>termo</a:t>
            </a:r>
            <a:r>
              <a:rPr lang="en-US" sz="3000" dirty="0">
                <a:solidFill>
                  <a:srgbClr val="FFFFFF"/>
                </a:solidFill>
                <a:latin typeface="Montserrat Classic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 Classic Bold"/>
              </a:rPr>
              <a:t>em</a:t>
            </a:r>
            <a:r>
              <a:rPr lang="en-US" sz="3000" dirty="0">
                <a:solidFill>
                  <a:srgbClr val="FFFFFF"/>
                </a:solidFill>
                <a:latin typeface="Montserrat Classic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 Classic Bold"/>
              </a:rPr>
              <a:t>desuso</a:t>
            </a:r>
            <a:r>
              <a:rPr lang="en-US" sz="3000" dirty="0">
                <a:solidFill>
                  <a:srgbClr val="FFFFFF"/>
                </a:solidFill>
                <a:latin typeface="Montserrat Classic Bold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Montserrat Classic Bold"/>
              </a:rPr>
              <a:t>uma</a:t>
            </a:r>
            <a:r>
              <a:rPr lang="en-US" sz="3000" dirty="0">
                <a:solidFill>
                  <a:srgbClr val="FFFFFF"/>
                </a:solidFill>
                <a:latin typeface="Montserrat Classic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 Classic Bold"/>
              </a:rPr>
              <a:t>vez</a:t>
            </a:r>
            <a:r>
              <a:rPr lang="en-US" sz="3000" dirty="0">
                <a:solidFill>
                  <a:srgbClr val="FFFFFF"/>
                </a:solidFill>
                <a:latin typeface="Montserrat Classic Bold"/>
              </a:rPr>
              <a:t> que as </a:t>
            </a:r>
            <a:r>
              <a:rPr lang="en-US" sz="3000" dirty="0" err="1">
                <a:solidFill>
                  <a:srgbClr val="FFFFFF"/>
                </a:solidFill>
                <a:latin typeface="Montserrat Classic Bold"/>
              </a:rPr>
              <a:t>paradas</a:t>
            </a:r>
            <a:r>
              <a:rPr lang="en-US" sz="3000" dirty="0">
                <a:solidFill>
                  <a:srgbClr val="FFFFFF"/>
                </a:solidFill>
                <a:latin typeface="Montserrat Classic Bold"/>
              </a:rPr>
              <a:t> LGBTQIA+ </a:t>
            </a:r>
            <a:r>
              <a:rPr lang="en-US" sz="3000" dirty="0" err="1">
                <a:solidFill>
                  <a:srgbClr val="FFFFFF"/>
                </a:solidFill>
                <a:latin typeface="Montserrat Classic Bold"/>
              </a:rPr>
              <a:t>são</a:t>
            </a:r>
            <a:r>
              <a:rPr lang="en-US" sz="3000" dirty="0">
                <a:solidFill>
                  <a:srgbClr val="FFFFFF"/>
                </a:solidFill>
                <a:latin typeface="Montserrat Classic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 Classic Bold"/>
              </a:rPr>
              <a:t>atos</a:t>
            </a:r>
            <a:r>
              <a:rPr lang="en-US" sz="3000" dirty="0">
                <a:solidFill>
                  <a:srgbClr val="FFFFFF"/>
                </a:solidFill>
                <a:latin typeface="Montserrat Classic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 Classic Bold"/>
              </a:rPr>
              <a:t>políticos</a:t>
            </a:r>
            <a:r>
              <a:rPr lang="en-US" sz="3000" dirty="0">
                <a:solidFill>
                  <a:srgbClr val="FFFFFF"/>
                </a:solidFill>
                <a:latin typeface="Montserrat Classic Bold"/>
              </a:rPr>
              <a:t> de </a:t>
            </a:r>
            <a:r>
              <a:rPr lang="en-US" sz="3000" dirty="0" err="1">
                <a:solidFill>
                  <a:srgbClr val="FFFFFF"/>
                </a:solidFill>
                <a:latin typeface="Montserrat Classic Bold"/>
              </a:rPr>
              <a:t>pessoas</a:t>
            </a:r>
            <a:r>
              <a:rPr lang="en-US" sz="3000" dirty="0">
                <a:solidFill>
                  <a:srgbClr val="FFFFFF"/>
                </a:solidFill>
                <a:latin typeface="Montserrat Classic Bold"/>
              </a:rPr>
              <a:t> com </a:t>
            </a:r>
            <a:r>
              <a:rPr lang="en-US" sz="3000" dirty="0" err="1">
                <a:solidFill>
                  <a:srgbClr val="FFFFFF"/>
                </a:solidFill>
                <a:latin typeface="Montserrat Classic Bold"/>
              </a:rPr>
              <a:t>lutas</a:t>
            </a:r>
            <a:r>
              <a:rPr lang="en-US" sz="3000" dirty="0">
                <a:solidFill>
                  <a:srgbClr val="FFFFFF"/>
                </a:solidFill>
                <a:latin typeface="Montserrat Classic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 Classic Bold"/>
              </a:rPr>
              <a:t>diferente</a:t>
            </a:r>
            <a:r>
              <a:rPr lang="en-US" sz="3000" dirty="0">
                <a:solidFill>
                  <a:srgbClr val="FFFFFF"/>
                </a:solidFill>
                <a:latin typeface="Montserrat Classic Bold"/>
              </a:rPr>
              <a:t> se </a:t>
            </a:r>
            <a:r>
              <a:rPr lang="en-US" sz="3000" dirty="0" err="1">
                <a:solidFill>
                  <a:srgbClr val="FFFFFF"/>
                </a:solidFill>
                <a:latin typeface="Montserrat Classic Bold"/>
              </a:rPr>
              <a:t>não</a:t>
            </a:r>
            <a:r>
              <a:rPr lang="en-US" sz="3000" dirty="0">
                <a:solidFill>
                  <a:srgbClr val="FFFFFF"/>
                </a:solidFill>
                <a:latin typeface="Montserrat Classic Bold"/>
              </a:rPr>
              <a:t> é </a:t>
            </a:r>
            <a:r>
              <a:rPr lang="en-US" sz="3000" dirty="0" err="1">
                <a:solidFill>
                  <a:srgbClr val="FFFFFF"/>
                </a:solidFill>
                <a:latin typeface="Montserrat Classic Bold"/>
              </a:rPr>
              <a:t>correto</a:t>
            </a:r>
            <a:r>
              <a:rPr lang="en-US" sz="3000" dirty="0">
                <a:solidFill>
                  <a:srgbClr val="FFFFFF"/>
                </a:solidFill>
                <a:latin typeface="Montserrat Classic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 Classic Bold"/>
              </a:rPr>
              <a:t>unifica</a:t>
            </a:r>
            <a:r>
              <a:rPr lang="en-US" sz="3000" dirty="0">
                <a:solidFill>
                  <a:srgbClr val="FFFFFF"/>
                </a:solidFill>
                <a:latin typeface="Montserrat Classic Bold"/>
              </a:rPr>
              <a:t>-las;</a:t>
            </a:r>
          </a:p>
          <a:p>
            <a:pPr algn="just">
              <a:lnSpc>
                <a:spcPts val="4200"/>
              </a:lnSpc>
            </a:pPr>
            <a:endParaRPr lang="en-US" sz="3000" dirty="0">
              <a:solidFill>
                <a:srgbClr val="FFFFFF"/>
              </a:solidFill>
              <a:latin typeface="Montserrat Classic Bold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Montserrat Classic Bold"/>
              </a:rPr>
              <a:t>Termos</a:t>
            </a:r>
            <a:r>
              <a:rPr lang="en-US" sz="3000" dirty="0">
                <a:solidFill>
                  <a:srgbClr val="FFFFFF"/>
                </a:solidFill>
                <a:latin typeface="Montserrat Classic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 Classic Bold"/>
              </a:rPr>
              <a:t>pejorativos</a:t>
            </a:r>
            <a:r>
              <a:rPr lang="en-US" sz="3000" dirty="0">
                <a:solidFill>
                  <a:srgbClr val="FFFFFF"/>
                </a:solidFill>
                <a:latin typeface="Montserrat Classic Bold"/>
              </a:rPr>
              <a:t>: </a:t>
            </a:r>
            <a:r>
              <a:rPr lang="en-US" sz="3000" dirty="0" err="1">
                <a:solidFill>
                  <a:srgbClr val="FFFFFF"/>
                </a:solidFill>
                <a:latin typeface="Montserrat Classic Bold"/>
              </a:rPr>
              <a:t>popularizados</a:t>
            </a:r>
            <a:r>
              <a:rPr lang="en-US" sz="3000" dirty="0">
                <a:solidFill>
                  <a:srgbClr val="FFFFFF"/>
                </a:solidFill>
                <a:latin typeface="Montserrat Classic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 Classic Bold"/>
              </a:rPr>
              <a:t>na</a:t>
            </a:r>
            <a:r>
              <a:rPr lang="en-US" sz="3000" dirty="0">
                <a:solidFill>
                  <a:srgbClr val="FFFFFF"/>
                </a:solidFill>
                <a:latin typeface="Montserrat Classic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 Classic Bold"/>
              </a:rPr>
              <a:t>linguagem</a:t>
            </a:r>
            <a:r>
              <a:rPr lang="en-US" sz="3000" dirty="0">
                <a:solidFill>
                  <a:srgbClr val="FFFFFF"/>
                </a:solidFill>
                <a:latin typeface="Montserrat Classic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 Classic Bold"/>
              </a:rPr>
              <a:t>coloquial</a:t>
            </a:r>
            <a:r>
              <a:rPr lang="en-US" sz="3000" dirty="0">
                <a:solidFill>
                  <a:srgbClr val="FFFFFF"/>
                </a:solidFill>
                <a:latin typeface="Montserrat Classic Bold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Montserrat Classic Bold"/>
              </a:rPr>
              <a:t>são</a:t>
            </a:r>
            <a:r>
              <a:rPr lang="en-US" sz="3000" dirty="0">
                <a:solidFill>
                  <a:srgbClr val="FFFFFF"/>
                </a:solidFill>
                <a:latin typeface="Montserrat Classic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 Classic Bold"/>
              </a:rPr>
              <a:t>depreciativos</a:t>
            </a:r>
            <a:r>
              <a:rPr lang="en-US" sz="3000" dirty="0">
                <a:solidFill>
                  <a:srgbClr val="FFFFFF"/>
                </a:solidFill>
                <a:latin typeface="Montserrat Classic Bold"/>
              </a:rPr>
              <a:t> e </a:t>
            </a:r>
            <a:r>
              <a:rPr lang="en-US" sz="3000" dirty="0" err="1">
                <a:solidFill>
                  <a:srgbClr val="FFFFFF"/>
                </a:solidFill>
                <a:latin typeface="Montserrat Classic Bold"/>
              </a:rPr>
              <a:t>carregados</a:t>
            </a:r>
            <a:r>
              <a:rPr lang="en-US" sz="3000" dirty="0">
                <a:solidFill>
                  <a:srgbClr val="FFFFFF"/>
                </a:solidFill>
                <a:latin typeface="Montserrat Classic Bold"/>
              </a:rPr>
              <a:t> de </a:t>
            </a:r>
            <a:r>
              <a:rPr lang="en-US" sz="3000" dirty="0" err="1">
                <a:solidFill>
                  <a:srgbClr val="FFFFFF"/>
                </a:solidFill>
                <a:latin typeface="Montserrat Classic Bold"/>
              </a:rPr>
              <a:t>preconceito</a:t>
            </a:r>
            <a:r>
              <a:rPr lang="en-US" sz="3000" dirty="0">
                <a:solidFill>
                  <a:srgbClr val="FFFFFF"/>
                </a:solidFill>
                <a:latin typeface="Montserrat Classic Bold"/>
              </a:rPr>
              <a:t> contra a </a:t>
            </a:r>
            <a:r>
              <a:rPr lang="en-US" sz="3000" dirty="0" err="1">
                <a:solidFill>
                  <a:srgbClr val="FFFFFF"/>
                </a:solidFill>
                <a:latin typeface="Montserrat Classic Bold"/>
              </a:rPr>
              <a:t>comunidade</a:t>
            </a:r>
            <a:r>
              <a:rPr lang="en-US" sz="3000" dirty="0">
                <a:solidFill>
                  <a:srgbClr val="FFFFFF"/>
                </a:solidFill>
                <a:latin typeface="Montserrat Classic Bold"/>
              </a:rPr>
              <a:t> LGBTQIA+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90301" y="1374149"/>
            <a:ext cx="10749248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spc="50">
                <a:solidFill>
                  <a:srgbClr val="FFFFFF"/>
                </a:solidFill>
                <a:latin typeface="Montserrat Classic Bold"/>
              </a:rPr>
              <a:t>O QUE NÃO É ADEQUADO?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90500" y="-190500"/>
            <a:ext cx="2838450" cy="10668000"/>
          </a:xfrm>
          <a:prstGeom prst="rect">
            <a:avLst/>
          </a:prstGeom>
          <a:solidFill>
            <a:srgbClr val="FF4A3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81000" y="381000"/>
            <a:ext cx="955049" cy="9550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16951951" y="8950951"/>
            <a:ext cx="955049" cy="95504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178065" y="2634921"/>
            <a:ext cx="10238967" cy="679355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68104" y="641359"/>
            <a:ext cx="11458889" cy="131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FFFFFF"/>
                </a:solidFill>
                <a:latin typeface="Montserrat Classic Bold"/>
              </a:rPr>
              <a:t>COMO EU POSSO SER MAIS INCLUSIVO COM A COMUNIDADE LGBT 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90500" y="-190500"/>
            <a:ext cx="2838450" cy="10668000"/>
          </a:xfrm>
          <a:prstGeom prst="rect">
            <a:avLst/>
          </a:prstGeom>
          <a:solidFill>
            <a:srgbClr val="FF4A3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81000" y="381000"/>
            <a:ext cx="955049" cy="9550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16951951" y="8950951"/>
            <a:ext cx="955049" cy="95504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577101" y="1857992"/>
            <a:ext cx="13374850" cy="585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Montserrat Classic Bold"/>
              </a:rPr>
              <a:t>A </a:t>
            </a:r>
            <a:r>
              <a:rPr lang="en-US" sz="3000">
                <a:solidFill>
                  <a:srgbClr val="FFFFFF"/>
                </a:solidFill>
                <a:latin typeface="Arimo Bold"/>
              </a:rPr>
              <a:t>violência e a discriminação contra pessoas LGBTQIA+ no Brasil, infelizmente, é um fenômeno histórico a ser combatido por todes nós incansavelmente. Mas, mesmo diante a este lamentável cenário, é considerável afirmar o notório e significativo crescimento do apoio de setores da sociedade na comunhão pela militância em prol das pautas progressistas na luta pelas causas da diversidade e na defesa dos direito da comunidade LGBTQIA+. 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Arimo Bold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rimo Bold"/>
              </a:rPr>
              <a:t>Pois, como apoiar os direitos da comunidade sem ser lgbtfóbico? Você não precisa ser LGBTQIA+ para lutar contra a LGBTfobia; Aprenda lições e seja um aliado da causa em 2022.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90500" y="-190500"/>
            <a:ext cx="2838450" cy="10668000"/>
          </a:xfrm>
          <a:prstGeom prst="rect">
            <a:avLst/>
          </a:prstGeom>
          <a:solidFill>
            <a:srgbClr val="FF4A3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81000" y="381000"/>
            <a:ext cx="955049" cy="9550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16951951" y="8950951"/>
            <a:ext cx="955049" cy="95504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88079" y="1914525"/>
            <a:ext cx="13463872" cy="639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Montserrat Classic Bold"/>
              </a:rPr>
              <a:t>Bom, daí te fazemos a seguinte pergunta: como ser uma pessoa que apoia os direitos da comunidade LGBTQIA+, sem ser </a:t>
            </a:r>
            <a:r>
              <a:rPr lang="en-US" sz="3000">
                <a:solidFill>
                  <a:srgbClr val="FFFFFF"/>
                </a:solidFill>
                <a:latin typeface="Arimo Bold"/>
              </a:rPr>
              <a:t>lgbtfóbico? E, vamos além: trazemos para que você entenda a importância de desconstruir e torna-se um importante aliado da causa da diversidade.  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Arimo Bold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rimo Bold"/>
              </a:rPr>
              <a:t>Ouvir seguintes falas, como:</a:t>
            </a:r>
            <a:r>
              <a:rPr lang="en-US" sz="3000">
                <a:solidFill>
                  <a:srgbClr val="FF66C4"/>
                </a:solidFill>
                <a:latin typeface="Arimo Bold"/>
              </a:rPr>
              <a:t> “Aceitar”</a:t>
            </a:r>
            <a:r>
              <a:rPr lang="en-US" sz="3000">
                <a:solidFill>
                  <a:srgbClr val="FFFFFF"/>
                </a:solidFill>
                <a:latin typeface="Arimo Bold"/>
              </a:rPr>
              <a:t>, </a:t>
            </a:r>
            <a:r>
              <a:rPr lang="en-US" sz="3000">
                <a:solidFill>
                  <a:srgbClr val="8C52FF"/>
                </a:solidFill>
                <a:latin typeface="Arimo Bold"/>
              </a:rPr>
              <a:t>“Eu compreendo e respeito”</a:t>
            </a:r>
            <a:r>
              <a:rPr lang="en-US" sz="3000">
                <a:solidFill>
                  <a:srgbClr val="FFFFFF"/>
                </a:solidFill>
                <a:latin typeface="Arimo Bold"/>
              </a:rPr>
              <a:t>, e entre outras, como muitos dizem por aí, não é o bastante para ser um apoiador da causa. Se você não é preconceituoso e realmente se solidariza com os outros, em especial com as pessoas LGBTQIA+, é preciso colocar em prática suas convicções, ter empatia e praticar o respeito pelo próximo.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90500" y="-190500"/>
            <a:ext cx="2838450" cy="10668000"/>
          </a:xfrm>
          <a:prstGeom prst="rect">
            <a:avLst/>
          </a:prstGeom>
          <a:solidFill>
            <a:srgbClr val="FF4A3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81000" y="381000"/>
            <a:ext cx="955049" cy="9550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16951951" y="8950951"/>
            <a:ext cx="955049" cy="95504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984686" y="1647825"/>
            <a:ext cx="12535585" cy="6924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Montserrat Classic Bold"/>
              </a:rPr>
              <a:t>Lutar a favor da causa LGBTQIA+ é somar forças na luta contra a violência contra pessoas desta parcela da população que, infelizmente, convivem diariamente com a insegurança nas ruas e avenidas das cidades e subúrbios de uma sociedade machista e patriarcada que ostenta a perversa condição de país mais violento do mundo para pessoas da comunidade LGBTQIA+. 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Montserrat Classic Bold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Montserrat Classic Bold"/>
              </a:rPr>
              <a:t>Apoiar a causa inclui também aprender sobre a diversidade e a pluralidade, informando e compartilhando conhecimento, ajudando a desconstruir o preconceito e combater os lgbtfóbicos. Portanto, elencamos três lições para você ser um apoiador da causa LBGBTQIA+.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90500" y="-190500"/>
            <a:ext cx="2838450" cy="10668000"/>
          </a:xfrm>
          <a:prstGeom prst="rect">
            <a:avLst/>
          </a:prstGeom>
          <a:solidFill>
            <a:srgbClr val="FF4A3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81000" y="381000"/>
            <a:ext cx="955049" cy="9550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16951951" y="8950951"/>
            <a:ext cx="955049" cy="95504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093140" y="1788819"/>
            <a:ext cx="14166160" cy="5611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8153" lvl="1" indent="-419077" algn="just">
              <a:lnSpc>
                <a:spcPts val="5434"/>
              </a:lnSpc>
              <a:buFont typeface="Arial"/>
              <a:buChar char="•"/>
            </a:pPr>
            <a:r>
              <a:rPr lang="en-US" sz="3882">
                <a:solidFill>
                  <a:srgbClr val="FFFFFF"/>
                </a:solidFill>
                <a:latin typeface="Montserrat Classic Bold"/>
              </a:rPr>
              <a:t>Aprenda a escutar uma pessoa LGBTQIA+ e oriente as pessoas do seu ciclo social</a:t>
            </a:r>
          </a:p>
          <a:p>
            <a:pPr algn="just">
              <a:lnSpc>
                <a:spcPts val="5434"/>
              </a:lnSpc>
            </a:pPr>
            <a:endParaRPr lang="en-US" sz="3882">
              <a:solidFill>
                <a:srgbClr val="FFFFFF"/>
              </a:solidFill>
              <a:latin typeface="Montserrat Classic Bold"/>
            </a:endParaRPr>
          </a:p>
          <a:p>
            <a:pPr algn="just">
              <a:lnSpc>
                <a:spcPts val="5622"/>
              </a:lnSpc>
            </a:pPr>
            <a:r>
              <a:rPr lang="en-US" sz="4016">
                <a:solidFill>
                  <a:srgbClr val="FFFFFF"/>
                </a:solidFill>
                <a:latin typeface="Arimo"/>
              </a:rPr>
              <a:t>Para entender um LGBT é preciso obter conhecimento sobre ele. Por isso, aproxime-se dele, sem ser invasivo, escute-o falar de seu dia a dia e de suas dificuldades e se informe. Depois, pratique o que aprendeu com os outros.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90500" y="-190500"/>
            <a:ext cx="2838450" cy="10668000"/>
          </a:xfrm>
          <a:prstGeom prst="rect">
            <a:avLst/>
          </a:prstGeom>
          <a:solidFill>
            <a:srgbClr val="FF4A3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81000" y="381000"/>
            <a:ext cx="955049" cy="9550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16951951" y="8950951"/>
            <a:ext cx="955049" cy="95504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093140" y="1921555"/>
            <a:ext cx="13858811" cy="6386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8153" lvl="1" indent="-419076" algn="just">
              <a:lnSpc>
                <a:spcPts val="5434"/>
              </a:lnSpc>
              <a:buFont typeface="Arial"/>
              <a:buChar char="•"/>
            </a:pPr>
            <a:r>
              <a:rPr lang="en-US" sz="3882">
                <a:solidFill>
                  <a:srgbClr val="FFFFFF"/>
                </a:solidFill>
                <a:latin typeface="Montserrat Classic Bold"/>
              </a:rPr>
              <a:t>Apoie a </a:t>
            </a:r>
            <a:r>
              <a:rPr lang="en-US" sz="3882">
                <a:solidFill>
                  <a:srgbClr val="FFFFFF"/>
                </a:solidFill>
                <a:latin typeface="Arimo Bold"/>
              </a:rPr>
              <a:t>causa!</a:t>
            </a:r>
          </a:p>
          <a:p>
            <a:pPr algn="just">
              <a:lnSpc>
                <a:spcPts val="5434"/>
              </a:lnSpc>
            </a:pPr>
            <a:endParaRPr lang="en-US" sz="3882">
              <a:solidFill>
                <a:srgbClr val="FFFFFF"/>
              </a:solidFill>
              <a:latin typeface="Arimo Bold"/>
            </a:endParaRP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Arimo"/>
              </a:rPr>
              <a:t>Compareça a eventos como a Parada do Orgulho LGBT e exposições que discutam o tema. Outras maneiras de ajudar a causa incluem divulgar e fazer doações a associações, grupos de acolhimento e ONGs que lutam pela preservação de vidas LGBTQIA+. Além disso, seja um apoiador e parceiro da causa participando ativamente sobre os direitos da comunidade LGBTQIA+.</a:t>
            </a:r>
            <a:r>
              <a:rPr lang="en-US" sz="3500">
                <a:solidFill>
                  <a:srgbClr val="FFFFFF"/>
                </a:solidFill>
                <a:latin typeface="Arimo Bold"/>
              </a:rPr>
              <a:t> </a:t>
            </a:r>
          </a:p>
          <a:p>
            <a:pPr algn="just">
              <a:lnSpc>
                <a:spcPts val="5622"/>
              </a:lnSpc>
            </a:pPr>
            <a:endParaRPr lang="en-US" sz="3500">
              <a:solidFill>
                <a:srgbClr val="FFFFFF"/>
              </a:solidFill>
              <a:latin typeface="Arimo 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90500" y="-190500"/>
            <a:ext cx="2838450" cy="10668000"/>
          </a:xfrm>
          <a:prstGeom prst="rect">
            <a:avLst/>
          </a:prstGeom>
          <a:solidFill>
            <a:srgbClr val="FF4A3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81000" y="381000"/>
            <a:ext cx="955049" cy="9550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16951951" y="8950951"/>
            <a:ext cx="955049" cy="95504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45215" y="2723024"/>
            <a:ext cx="13814085" cy="4347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Montserrat Classic Bold"/>
              </a:rPr>
              <a:t>Não faça ou compactue com piadas lgbtfóbicas.</a:t>
            </a:r>
          </a:p>
          <a:p>
            <a:pPr algn="just">
              <a:lnSpc>
                <a:spcPts val="4434"/>
              </a:lnSpc>
            </a:pPr>
            <a:endParaRPr lang="en-US" sz="3399">
              <a:solidFill>
                <a:srgbClr val="FFFFFF"/>
              </a:solidFill>
              <a:latin typeface="Montserrat Classic Bold"/>
            </a:endParaRPr>
          </a:p>
          <a:p>
            <a:pPr algn="just">
              <a:lnSpc>
                <a:spcPts val="4207"/>
              </a:lnSpc>
            </a:pPr>
            <a:r>
              <a:rPr lang="en-US" sz="3005">
                <a:solidFill>
                  <a:srgbClr val="FFFFFF"/>
                </a:solidFill>
                <a:latin typeface="Arimo"/>
              </a:rPr>
              <a:t>Não compactue com piadas lgbtfóbicas. Por exemplo, se o amigo ou um grupo de pessoas tirar brincadeira com uma travesti que acabou de passar na rua, em vez de rir junto e compactuar da atitude, peça respeito. Argumente que são escolhas individuais de cada um. Ajude a desconstruir o machismo e o preconceito que há em você e dissemine a luta contra o ódio e a discriminação contra pessoas LGBTQIA+.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90500" y="-190500"/>
            <a:ext cx="2838450" cy="10668000"/>
          </a:xfrm>
          <a:prstGeom prst="rect">
            <a:avLst/>
          </a:prstGeom>
          <a:solidFill>
            <a:srgbClr val="FF4A3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81000" y="381000"/>
            <a:ext cx="955049" cy="9550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16951951" y="8950951"/>
            <a:ext cx="955049" cy="95504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 t="11572" b="3723"/>
          <a:stretch>
            <a:fillRect/>
          </a:stretch>
        </p:blipFill>
        <p:spPr>
          <a:xfrm>
            <a:off x="4106574" y="2156955"/>
            <a:ext cx="12532594" cy="679399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30605" y="2531206"/>
            <a:ext cx="955049" cy="9550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17044479" y="9028258"/>
            <a:ext cx="955049" cy="95504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0" y="0"/>
            <a:ext cx="18288000" cy="2137724"/>
            <a:chOff x="0" y="0"/>
            <a:chExt cx="6186311" cy="72313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86311" cy="723131"/>
            </a:xfrm>
            <a:custGeom>
              <a:avLst/>
              <a:gdLst/>
              <a:ahLst/>
              <a:cxnLst/>
              <a:rect l="l" t="t" r="r" b="b"/>
              <a:pathLst>
                <a:path w="6186311" h="723131">
                  <a:moveTo>
                    <a:pt x="0" y="0"/>
                  </a:moveTo>
                  <a:lnTo>
                    <a:pt x="6186311" y="0"/>
                  </a:lnTo>
                  <a:lnTo>
                    <a:pt x="6186311" y="723131"/>
                  </a:lnTo>
                  <a:lnTo>
                    <a:pt x="0" y="72313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246732" y="-1093094"/>
            <a:ext cx="6041268" cy="437488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30605" y="111810"/>
            <a:ext cx="3791768" cy="196507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 t="10634" b="15974"/>
          <a:stretch>
            <a:fillRect/>
          </a:stretch>
        </p:blipFill>
        <p:spPr>
          <a:xfrm>
            <a:off x="7687590" y="-40162"/>
            <a:ext cx="2912820" cy="213772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2448424" y="3486254"/>
            <a:ext cx="5349753" cy="456188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74171"/>
          <a:stretch>
            <a:fillRect/>
          </a:stretch>
        </p:blipFill>
        <p:spPr>
          <a:xfrm>
            <a:off x="11158514" y="3789467"/>
            <a:ext cx="1289911" cy="4258668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08130" y="3357991"/>
            <a:ext cx="6745367" cy="53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3999" u="sng" spc="-39">
                <a:solidFill>
                  <a:srgbClr val="FFFFFF"/>
                </a:solidFill>
                <a:latin typeface="Montserrat Classic Bold"/>
              </a:rPr>
              <a:t>INTEGRANTES DO GRUPO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76250" y="4616905"/>
            <a:ext cx="10839745" cy="3211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59"/>
              </a:lnSpc>
            </a:pPr>
            <a:r>
              <a:rPr lang="en-US" sz="4599" spc="-45">
                <a:solidFill>
                  <a:srgbClr val="FFFFFF"/>
                </a:solidFill>
                <a:latin typeface="Montserrat Classic Bold"/>
              </a:rPr>
              <a:t>Antony Fernando Ribas Rocha Silva</a:t>
            </a:r>
          </a:p>
          <a:p>
            <a:pPr>
              <a:lnSpc>
                <a:spcPts val="5059"/>
              </a:lnSpc>
            </a:pPr>
            <a:r>
              <a:rPr lang="en-US" sz="4599" spc="-45">
                <a:solidFill>
                  <a:srgbClr val="FFFFFF"/>
                </a:solidFill>
                <a:latin typeface="Montserrat Classic Bold"/>
              </a:rPr>
              <a:t>Caio Vinícius Rodrigues Tamega</a:t>
            </a:r>
          </a:p>
          <a:p>
            <a:pPr>
              <a:lnSpc>
                <a:spcPts val="5059"/>
              </a:lnSpc>
            </a:pPr>
            <a:r>
              <a:rPr lang="en-US" sz="4599" spc="-45">
                <a:solidFill>
                  <a:srgbClr val="FFFFFF"/>
                </a:solidFill>
                <a:latin typeface="Montserrat Classic Bold"/>
              </a:rPr>
              <a:t>Gabriele Xavier Ferreira</a:t>
            </a:r>
          </a:p>
          <a:p>
            <a:pPr>
              <a:lnSpc>
                <a:spcPts val="5059"/>
              </a:lnSpc>
            </a:pPr>
            <a:r>
              <a:rPr lang="en-US" sz="4599" spc="-45">
                <a:solidFill>
                  <a:srgbClr val="FFFFFF"/>
                </a:solidFill>
                <a:latin typeface="Montserrat Classic Bold"/>
              </a:rPr>
              <a:t>Matheus Henrique Santos e Silva</a:t>
            </a:r>
          </a:p>
          <a:p>
            <a:pPr>
              <a:lnSpc>
                <a:spcPts val="5059"/>
              </a:lnSpc>
            </a:pPr>
            <a:r>
              <a:rPr lang="en-US" sz="4599" spc="-45">
                <a:solidFill>
                  <a:srgbClr val="FFFFFF"/>
                </a:solidFill>
                <a:latin typeface="Montserrat Classic Bold"/>
              </a:rPr>
              <a:t>Thais Priscila Lopes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6250" y="8629650"/>
            <a:ext cx="18057395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-30">
                <a:solidFill>
                  <a:srgbClr val="FFFFFF"/>
                </a:solidFill>
                <a:latin typeface="Montserrat Classic Bold"/>
              </a:rPr>
              <a:t>MATÉRIA: </a:t>
            </a:r>
            <a:r>
              <a:rPr lang="en-US" sz="3000" spc="-30">
                <a:solidFill>
                  <a:srgbClr val="FFFFFF"/>
                </a:solidFill>
                <a:latin typeface="Montserrat Classic"/>
              </a:rPr>
              <a:t>Comunicação e Expressão</a:t>
            </a:r>
          </a:p>
          <a:p>
            <a:pPr>
              <a:lnSpc>
                <a:spcPts val="3300"/>
              </a:lnSpc>
            </a:pPr>
            <a:r>
              <a:rPr lang="en-US" sz="3000" spc="-30">
                <a:solidFill>
                  <a:srgbClr val="FFFFFF"/>
                </a:solidFill>
                <a:latin typeface="Montserrat Classic Bold"/>
              </a:rPr>
              <a:t>ORIENTADOR:</a:t>
            </a:r>
            <a:r>
              <a:rPr lang="en-US" sz="3000" spc="-30">
                <a:solidFill>
                  <a:srgbClr val="FFFFFF"/>
                </a:solidFill>
                <a:latin typeface="Montserrat Classic"/>
              </a:rPr>
              <a:t>  Celio Aparecido Garcia</a:t>
            </a:r>
          </a:p>
          <a:p>
            <a:pPr>
              <a:lnSpc>
                <a:spcPts val="3300"/>
              </a:lnSpc>
            </a:pPr>
            <a:r>
              <a:rPr lang="en-US" sz="3000" spc="-30">
                <a:solidFill>
                  <a:srgbClr val="FFFFFF"/>
                </a:solidFill>
                <a:latin typeface="Montserrat Classic Bold"/>
              </a:rPr>
              <a:t>GRADUAÇÃO: </a:t>
            </a:r>
            <a:r>
              <a:rPr lang="en-US" sz="3000" spc="-30">
                <a:solidFill>
                  <a:srgbClr val="FFFFFF"/>
                </a:solidFill>
                <a:latin typeface="Montserrat Classic"/>
              </a:rPr>
              <a:t>Análise e Desenvolvimento de Sistemas - 1° Semestre 2022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81000" y="381000"/>
            <a:ext cx="955049" cy="9550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16951951" y="8950951"/>
            <a:ext cx="955049" cy="9550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1945761"/>
            <a:ext cx="6414214" cy="639547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377865" y="4381781"/>
            <a:ext cx="8574086" cy="3959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99"/>
              </a:lnSpc>
            </a:pPr>
            <a:r>
              <a:rPr lang="en-US" sz="4813">
                <a:solidFill>
                  <a:srgbClr val="FFFFFF"/>
                </a:solidFill>
                <a:latin typeface="Montserrat Classic Bold"/>
              </a:rPr>
              <a:t>       Você Sabia ?</a:t>
            </a:r>
          </a:p>
          <a:p>
            <a:pPr algn="just">
              <a:lnSpc>
                <a:spcPts val="5199"/>
              </a:lnSpc>
            </a:pPr>
            <a:endParaRPr lang="en-US" sz="4813">
              <a:solidFill>
                <a:srgbClr val="FFFFFF"/>
              </a:solidFill>
              <a:latin typeface="Montserrat Classic Bold"/>
            </a:endParaRPr>
          </a:p>
          <a:p>
            <a:pPr marL="1036320" lvl="1" indent="-518160" algn="just">
              <a:lnSpc>
                <a:spcPts val="5184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Montserrat Classic Bold"/>
              </a:rPr>
              <a:t>O Brasil é o país com maior indice de violação contra a comunidade LGBTQIA+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708733" y="1637617"/>
            <a:ext cx="7310770" cy="673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99"/>
              </a:lnSpc>
            </a:pPr>
            <a:r>
              <a:rPr lang="en-US" sz="4813">
                <a:solidFill>
                  <a:srgbClr val="FFFFFF"/>
                </a:solidFill>
                <a:latin typeface="Montserrat Classic Bold"/>
              </a:rPr>
              <a:t>      DADOS ADICIONAIS: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81000" y="381000"/>
            <a:ext cx="955049" cy="9550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16951951" y="8950951"/>
            <a:ext cx="955049" cy="95504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1049536"/>
            <a:ext cx="8276388" cy="8378940"/>
            <a:chOff x="0" y="0"/>
            <a:chExt cx="11035184" cy="11171920"/>
          </a:xfrm>
        </p:grpSpPr>
        <p:sp>
          <p:nvSpPr>
            <p:cNvPr id="5" name="TextBox 5"/>
            <p:cNvSpPr txBox="1"/>
            <p:nvPr/>
          </p:nvSpPr>
          <p:spPr>
            <a:xfrm>
              <a:off x="5051966" y="10310149"/>
              <a:ext cx="2305023" cy="8617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92"/>
                </a:lnSpc>
              </a:pPr>
              <a:r>
                <a:rPr lang="en-US" sz="3923">
                  <a:solidFill>
                    <a:srgbClr val="FFFFFF"/>
                  </a:solidFill>
                  <a:latin typeface="Montserrat Classic Bold"/>
                </a:rPr>
                <a:t>Série: 1</a:t>
              </a:r>
            </a:p>
          </p:txBody>
        </p: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1373770" y="392786"/>
              <a:ext cx="9661414" cy="9661414"/>
              <a:chOff x="0" y="0"/>
              <a:chExt cx="10287000" cy="10287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256540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51371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770890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0" y="-76200"/>
              <a:ext cx="1041621" cy="8617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492"/>
                </a:lnSpc>
              </a:pPr>
              <a:r>
                <a:rPr lang="en-US" sz="3923">
                  <a:solidFill>
                    <a:srgbClr val="FFFFFF"/>
                  </a:solidFill>
                  <a:latin typeface="Montserrat Classic Bold"/>
                </a:rPr>
                <a:t>40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49761" y="2339154"/>
              <a:ext cx="991860" cy="8617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492"/>
                </a:lnSpc>
              </a:pPr>
              <a:r>
                <a:rPr lang="en-US" sz="3923">
                  <a:solidFill>
                    <a:srgbClr val="FFFFFF"/>
                  </a:solidFill>
                  <a:latin typeface="Montserrat Classic Bold"/>
                </a:rPr>
                <a:t>30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1805" y="4754507"/>
              <a:ext cx="1019816" cy="8617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492"/>
                </a:lnSpc>
              </a:pPr>
              <a:r>
                <a:rPr lang="en-US" sz="3923">
                  <a:solidFill>
                    <a:srgbClr val="FFFFFF"/>
                  </a:solidFill>
                  <a:latin typeface="Montserrat Classic Bold"/>
                </a:rPr>
                <a:t>20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46673" y="7169861"/>
              <a:ext cx="894948" cy="8617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492"/>
                </a:lnSpc>
              </a:pPr>
              <a:r>
                <a:rPr lang="en-US" sz="3923">
                  <a:solidFill>
                    <a:srgbClr val="FFFFFF"/>
                  </a:solidFill>
                  <a:latin typeface="Montserrat Classic Bold"/>
                </a:rPr>
                <a:t>10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420450" y="9585214"/>
              <a:ext cx="621171" cy="8617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492"/>
                </a:lnSpc>
              </a:pPr>
              <a:r>
                <a:rPr lang="en-US" sz="3923">
                  <a:solidFill>
                    <a:srgbClr val="FFFFFF"/>
                  </a:solidFill>
                  <a:latin typeface="Montserrat Classic Bold"/>
                </a:rPr>
                <a:t>0 </a:t>
              </a:r>
            </a:p>
          </p:txBody>
        </p:sp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1373770" y="392786"/>
              <a:ext cx="9661414" cy="9661414"/>
              <a:chOff x="0" y="0"/>
              <a:chExt cx="10287000" cy="10287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2308225"/>
                <a:ext cx="1471386" cy="7978775"/>
              </a:xfrm>
              <a:custGeom>
                <a:avLst/>
                <a:gdLst/>
                <a:ahLst/>
                <a:cxnLst/>
                <a:rect l="l" t="t" r="r" b="b"/>
                <a:pathLst>
                  <a:path w="1471386" h="7978775">
                    <a:moveTo>
                      <a:pt x="0" y="7978775"/>
                    </a:moveTo>
                    <a:lnTo>
                      <a:pt x="0" y="117566"/>
                    </a:lnTo>
                    <a:cubicBezTo>
                      <a:pt x="0" y="52636"/>
                      <a:pt x="52636" y="0"/>
                      <a:pt x="117566" y="0"/>
                    </a:cubicBezTo>
                    <a:lnTo>
                      <a:pt x="1353820" y="0"/>
                    </a:lnTo>
                    <a:cubicBezTo>
                      <a:pt x="1418750" y="0"/>
                      <a:pt x="1471386" y="52636"/>
                      <a:pt x="1471386" y="117566"/>
                    </a:cubicBezTo>
                    <a:lnTo>
                      <a:pt x="1471386" y="7978775"/>
                    </a:lnTo>
                    <a:close/>
                  </a:path>
                </a:pathLst>
              </a:custGeom>
              <a:solidFill>
                <a:srgbClr val="FF1616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1469571" y="3337744"/>
                <a:ext cx="1471386" cy="6949256"/>
              </a:xfrm>
              <a:custGeom>
                <a:avLst/>
                <a:gdLst/>
                <a:ahLst/>
                <a:cxnLst/>
                <a:rect l="l" t="t" r="r" b="b"/>
                <a:pathLst>
                  <a:path w="1471386" h="6949256">
                    <a:moveTo>
                      <a:pt x="0" y="6949256"/>
                    </a:moveTo>
                    <a:lnTo>
                      <a:pt x="0" y="117566"/>
                    </a:lnTo>
                    <a:cubicBezTo>
                      <a:pt x="0" y="52636"/>
                      <a:pt x="52636" y="0"/>
                      <a:pt x="117566" y="0"/>
                    </a:cubicBezTo>
                    <a:lnTo>
                      <a:pt x="1353820" y="0"/>
                    </a:lnTo>
                    <a:cubicBezTo>
                      <a:pt x="1418750" y="0"/>
                      <a:pt x="1471386" y="52636"/>
                      <a:pt x="1471386" y="117566"/>
                    </a:cubicBezTo>
                    <a:lnTo>
                      <a:pt x="1471386" y="6949256"/>
                    </a:lnTo>
                    <a:close/>
                  </a:path>
                </a:pathLst>
              </a:custGeom>
              <a:solidFill>
                <a:srgbClr val="FF446C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2939143" y="4109884"/>
                <a:ext cx="1471386" cy="6177116"/>
              </a:xfrm>
              <a:custGeom>
                <a:avLst/>
                <a:gdLst/>
                <a:ahLst/>
                <a:cxnLst/>
                <a:rect l="l" t="t" r="r" b="b"/>
                <a:pathLst>
                  <a:path w="1471386" h="6177116">
                    <a:moveTo>
                      <a:pt x="0" y="6177116"/>
                    </a:moveTo>
                    <a:lnTo>
                      <a:pt x="0" y="117566"/>
                    </a:lnTo>
                    <a:cubicBezTo>
                      <a:pt x="0" y="52636"/>
                      <a:pt x="52636" y="0"/>
                      <a:pt x="117566" y="0"/>
                    </a:cubicBezTo>
                    <a:lnTo>
                      <a:pt x="1353820" y="0"/>
                    </a:lnTo>
                    <a:cubicBezTo>
                      <a:pt x="1418750" y="0"/>
                      <a:pt x="1471385" y="52636"/>
                      <a:pt x="1471385" y="117566"/>
                    </a:cubicBezTo>
                    <a:lnTo>
                      <a:pt x="1471385" y="6177116"/>
                    </a:lnTo>
                    <a:close/>
                  </a:path>
                </a:pathLst>
              </a:custGeom>
              <a:solidFill>
                <a:srgbClr val="FF78B1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4408714" y="8485341"/>
                <a:ext cx="1471386" cy="1801659"/>
              </a:xfrm>
              <a:custGeom>
                <a:avLst/>
                <a:gdLst/>
                <a:ahLst/>
                <a:cxnLst/>
                <a:rect l="l" t="t" r="r" b="b"/>
                <a:pathLst>
                  <a:path w="1471386" h="1801659">
                    <a:moveTo>
                      <a:pt x="0" y="1801659"/>
                    </a:moveTo>
                    <a:lnTo>
                      <a:pt x="0" y="117566"/>
                    </a:lnTo>
                    <a:cubicBezTo>
                      <a:pt x="0" y="52636"/>
                      <a:pt x="52636" y="0"/>
                      <a:pt x="117566" y="0"/>
                    </a:cubicBezTo>
                    <a:lnTo>
                      <a:pt x="1353820" y="0"/>
                    </a:lnTo>
                    <a:cubicBezTo>
                      <a:pt x="1418750" y="0"/>
                      <a:pt x="1471386" y="52636"/>
                      <a:pt x="1471386" y="117566"/>
                    </a:cubicBezTo>
                    <a:lnTo>
                      <a:pt x="1471386" y="1801659"/>
                    </a:lnTo>
                    <a:close/>
                  </a:path>
                </a:pathLst>
              </a:custGeom>
              <a:solidFill>
                <a:srgbClr val="FFA7E3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5878286" y="9000101"/>
                <a:ext cx="1471386" cy="1286899"/>
              </a:xfrm>
              <a:custGeom>
                <a:avLst/>
                <a:gdLst/>
                <a:ahLst/>
                <a:cxnLst/>
                <a:rect l="l" t="t" r="r" b="b"/>
                <a:pathLst>
                  <a:path w="1471386" h="1286899">
                    <a:moveTo>
                      <a:pt x="0" y="1286899"/>
                    </a:moveTo>
                    <a:lnTo>
                      <a:pt x="0" y="117566"/>
                    </a:lnTo>
                    <a:cubicBezTo>
                      <a:pt x="0" y="52636"/>
                      <a:pt x="52636" y="0"/>
                      <a:pt x="117565" y="0"/>
                    </a:cubicBezTo>
                    <a:lnTo>
                      <a:pt x="1353820" y="0"/>
                    </a:lnTo>
                    <a:cubicBezTo>
                      <a:pt x="1418749" y="0"/>
                      <a:pt x="1471386" y="52636"/>
                      <a:pt x="1471386" y="117566"/>
                    </a:cubicBezTo>
                    <a:lnTo>
                      <a:pt x="1471386" y="1286899"/>
                    </a:lnTo>
                    <a:close/>
                  </a:path>
                </a:pathLst>
              </a:custGeom>
              <a:solidFill>
                <a:srgbClr val="FFD1FF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7347857" y="9514860"/>
                <a:ext cx="1471386" cy="772140"/>
              </a:xfrm>
              <a:custGeom>
                <a:avLst/>
                <a:gdLst/>
                <a:ahLst/>
                <a:cxnLst/>
                <a:rect l="l" t="t" r="r" b="b"/>
                <a:pathLst>
                  <a:path w="1471386" h="772140">
                    <a:moveTo>
                      <a:pt x="0" y="772140"/>
                    </a:moveTo>
                    <a:lnTo>
                      <a:pt x="0" y="117566"/>
                    </a:lnTo>
                    <a:cubicBezTo>
                      <a:pt x="0" y="52637"/>
                      <a:pt x="52636" y="0"/>
                      <a:pt x="117566" y="0"/>
                    </a:cubicBezTo>
                    <a:lnTo>
                      <a:pt x="1353820" y="0"/>
                    </a:lnTo>
                    <a:cubicBezTo>
                      <a:pt x="1418750" y="0"/>
                      <a:pt x="1471386" y="52637"/>
                      <a:pt x="1471386" y="117566"/>
                    </a:cubicBezTo>
                    <a:lnTo>
                      <a:pt x="1471386" y="772140"/>
                    </a:lnTo>
                    <a:close/>
                  </a:path>
                </a:pathLst>
              </a:custGeom>
              <a:solidFill>
                <a:srgbClr val="C2AEE0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8817428" y="9514860"/>
                <a:ext cx="1471386" cy="772140"/>
              </a:xfrm>
              <a:custGeom>
                <a:avLst/>
                <a:gdLst/>
                <a:ahLst/>
                <a:cxnLst/>
                <a:rect l="l" t="t" r="r" b="b"/>
                <a:pathLst>
                  <a:path w="1471386" h="772140">
                    <a:moveTo>
                      <a:pt x="0" y="772140"/>
                    </a:moveTo>
                    <a:lnTo>
                      <a:pt x="0" y="117566"/>
                    </a:lnTo>
                    <a:cubicBezTo>
                      <a:pt x="0" y="52637"/>
                      <a:pt x="52637" y="0"/>
                      <a:pt x="117566" y="0"/>
                    </a:cubicBezTo>
                    <a:lnTo>
                      <a:pt x="1353821" y="0"/>
                    </a:lnTo>
                    <a:cubicBezTo>
                      <a:pt x="1418750" y="0"/>
                      <a:pt x="1471387" y="52637"/>
                      <a:pt x="1471387" y="117566"/>
                    </a:cubicBezTo>
                    <a:lnTo>
                      <a:pt x="1471387" y="772140"/>
                    </a:lnTo>
                    <a:close/>
                  </a:path>
                </a:pathLst>
              </a:custGeom>
              <a:solidFill>
                <a:srgbClr val="848DBC"/>
              </a:solidFill>
            </p:spPr>
          </p:sp>
        </p:grpSp>
      </p:grpSp>
      <p:sp>
        <p:nvSpPr>
          <p:cNvPr id="25" name="TextBox 25"/>
          <p:cNvSpPr txBox="1"/>
          <p:nvPr/>
        </p:nvSpPr>
        <p:spPr>
          <a:xfrm>
            <a:off x="11937123" y="3585378"/>
            <a:ext cx="6350877" cy="4908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4"/>
              </a:lnSpc>
            </a:pPr>
            <a:r>
              <a:rPr lang="en-US" sz="3996">
                <a:solidFill>
                  <a:srgbClr val="FF1616"/>
                </a:solidFill>
                <a:latin typeface="Montserrat Classic Bold"/>
              </a:rPr>
              <a:t> CASA DA VITIMA</a:t>
            </a:r>
          </a:p>
          <a:p>
            <a:pPr>
              <a:lnSpc>
                <a:spcPts val="5594"/>
              </a:lnSpc>
            </a:pPr>
            <a:r>
              <a:rPr lang="en-US" sz="3996">
                <a:solidFill>
                  <a:srgbClr val="FF78B1"/>
                </a:solidFill>
                <a:latin typeface="Montserrat Classic Bold"/>
              </a:rPr>
              <a:t>RUA</a:t>
            </a:r>
          </a:p>
          <a:p>
            <a:pPr>
              <a:lnSpc>
                <a:spcPts val="5594"/>
              </a:lnSpc>
            </a:pPr>
            <a:r>
              <a:rPr lang="en-US" sz="3996">
                <a:solidFill>
                  <a:srgbClr val="FF446C"/>
                </a:solidFill>
                <a:latin typeface="Montserrat Classic Bold"/>
              </a:rPr>
              <a:t>OUTROS</a:t>
            </a:r>
          </a:p>
          <a:p>
            <a:pPr>
              <a:lnSpc>
                <a:spcPts val="5594"/>
              </a:lnSpc>
            </a:pPr>
            <a:r>
              <a:rPr lang="en-US" sz="3996">
                <a:solidFill>
                  <a:srgbClr val="FFA7E3"/>
                </a:solidFill>
                <a:latin typeface="Montserrat Classic Bold"/>
              </a:rPr>
              <a:t>ÓRGÃOS PÚBLICOS</a:t>
            </a:r>
          </a:p>
          <a:p>
            <a:pPr>
              <a:lnSpc>
                <a:spcPts val="5594"/>
              </a:lnSpc>
            </a:pPr>
            <a:r>
              <a:rPr lang="en-US" sz="3996">
                <a:solidFill>
                  <a:srgbClr val="FFD1FF"/>
                </a:solidFill>
                <a:latin typeface="Montserrat Classic Bold"/>
              </a:rPr>
              <a:t>CASA DO SUSPEITO</a:t>
            </a:r>
          </a:p>
          <a:p>
            <a:pPr>
              <a:lnSpc>
                <a:spcPts val="5594"/>
              </a:lnSpc>
            </a:pPr>
            <a:r>
              <a:rPr lang="en-US" sz="3996">
                <a:solidFill>
                  <a:srgbClr val="C2AEE0"/>
                </a:solidFill>
                <a:latin typeface="Montserrat Classic Bold"/>
              </a:rPr>
              <a:t>LOCAL DE TRABALHO</a:t>
            </a:r>
          </a:p>
          <a:p>
            <a:pPr>
              <a:lnSpc>
                <a:spcPts val="5594"/>
              </a:lnSpc>
            </a:pPr>
            <a:r>
              <a:rPr lang="en-US" sz="3996">
                <a:solidFill>
                  <a:srgbClr val="848DBC"/>
                </a:solidFill>
                <a:latin typeface="Montserrat Classic Bold"/>
              </a:rPr>
              <a:t>ESCOLA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530518" y="3585476"/>
            <a:ext cx="1077069" cy="4908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pen Sans Extra Bold"/>
              </a:rPr>
              <a:t>31%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pen Sans Extra Bold"/>
              </a:rPr>
              <a:t>27%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pen Sans Extra Bold"/>
              </a:rPr>
              <a:t>24%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pen Sans Extra Bold"/>
              </a:rPr>
              <a:t>7%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pen Sans Extra Bold"/>
              </a:rPr>
              <a:t>5%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pen Sans Extra Bold"/>
              </a:rPr>
              <a:t>3%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Montserrat Classic Bold"/>
              </a:rPr>
              <a:t>3%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911891" y="1087636"/>
            <a:ext cx="7040060" cy="1148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28"/>
              </a:lnSpc>
            </a:pPr>
            <a:r>
              <a:rPr lang="en-US" sz="4100">
                <a:solidFill>
                  <a:srgbClr val="FFFFFF"/>
                </a:solidFill>
                <a:latin typeface="Montserrat Classic Bold"/>
              </a:rPr>
              <a:t>LOCAL DE VIOLAÇÃO DOS LGBTQIA+ NO BRASIL: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81000" y="381000"/>
            <a:ext cx="955049" cy="9550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16951951" y="8950951"/>
            <a:ext cx="955049" cy="95504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4699467" y="6698467"/>
            <a:ext cx="2559833" cy="2559833"/>
            <a:chOff x="0" y="0"/>
            <a:chExt cx="1899920" cy="1899920"/>
          </a:xfrm>
        </p:grpSpPr>
        <p:sp>
          <p:nvSpPr>
            <p:cNvPr id="5" name="Freeform 5"/>
            <p:cNvSpPr/>
            <p:nvPr/>
          </p:nvSpPr>
          <p:spPr>
            <a:xfrm>
              <a:off x="6350" y="6350"/>
              <a:ext cx="1887220" cy="1887220"/>
            </a:xfrm>
            <a:custGeom>
              <a:avLst/>
              <a:gdLst/>
              <a:ahLst/>
              <a:cxnLst/>
              <a:rect l="l" t="t" r="r" b="b"/>
              <a:pathLst>
                <a:path w="1887220" h="1887220">
                  <a:moveTo>
                    <a:pt x="0" y="0"/>
                  </a:moveTo>
                  <a:lnTo>
                    <a:pt x="1887220" y="0"/>
                  </a:lnTo>
                  <a:lnTo>
                    <a:pt x="1887220" y="1887220"/>
                  </a:lnTo>
                  <a:lnTo>
                    <a:pt x="0" y="1887220"/>
                  </a:lnTo>
                  <a:close/>
                </a:path>
              </a:pathLst>
            </a:custGeom>
            <a:solidFill>
              <a:srgbClr val="EE312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899920" cy="1899920"/>
            </a:xfrm>
            <a:custGeom>
              <a:avLst/>
              <a:gdLst/>
              <a:ahLst/>
              <a:cxnLst/>
              <a:rect l="l" t="t" r="r" b="b"/>
              <a:pathLst>
                <a:path w="1899920" h="1899920">
                  <a:moveTo>
                    <a:pt x="6350" y="1899920"/>
                  </a:moveTo>
                  <a:lnTo>
                    <a:pt x="0" y="1899920"/>
                  </a:lnTo>
                  <a:lnTo>
                    <a:pt x="0" y="0"/>
                  </a:lnTo>
                  <a:lnTo>
                    <a:pt x="1899920" y="0"/>
                  </a:lnTo>
                  <a:lnTo>
                    <a:pt x="1899920" y="1899920"/>
                  </a:lnTo>
                  <a:lnTo>
                    <a:pt x="6350" y="1899920"/>
                  </a:lnTo>
                  <a:close/>
                  <a:moveTo>
                    <a:pt x="12700" y="12700"/>
                  </a:moveTo>
                  <a:lnTo>
                    <a:pt x="12700" y="1887220"/>
                  </a:lnTo>
                  <a:lnTo>
                    <a:pt x="1887220" y="1887220"/>
                  </a:lnTo>
                  <a:lnTo>
                    <a:pt x="188722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EE312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39700" y="140970"/>
              <a:ext cx="1619250" cy="1619250"/>
            </a:xfrm>
            <a:custGeom>
              <a:avLst/>
              <a:gdLst/>
              <a:ahLst/>
              <a:cxnLst/>
              <a:rect l="l" t="t" r="r" b="b"/>
              <a:pathLst>
                <a:path w="1619250" h="1619250">
                  <a:moveTo>
                    <a:pt x="0" y="0"/>
                  </a:moveTo>
                  <a:lnTo>
                    <a:pt x="1619250" y="0"/>
                  </a:lnTo>
                  <a:lnTo>
                    <a:pt x="1619250" y="1619250"/>
                  </a:lnTo>
                  <a:lnTo>
                    <a:pt x="0" y="161925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110102" y="7109102"/>
            <a:ext cx="1738563" cy="1738563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1114425"/>
            <a:ext cx="4819326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 spc="-50">
                <a:solidFill>
                  <a:srgbClr val="FFFFFF"/>
                </a:solidFill>
                <a:latin typeface="Montserrat Classic Bold"/>
              </a:rPr>
              <a:t>BIBLIOGRÁFIA: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346280"/>
            <a:ext cx="16400776" cy="6849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Open Sans Extra Bold"/>
              </a:rPr>
              <a:t>O QUE É LGBT:</a:t>
            </a: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Open Sans Extra Bold"/>
              </a:rPr>
              <a:t>https://www1.folha.uol.com.br/cotidiano/2021/06/entenda-o-que-significa-cada-letra-da-sigla-lgbtqia.shtml</a:t>
            </a:r>
          </a:p>
          <a:p>
            <a:pPr algn="just">
              <a:lnSpc>
                <a:spcPts val="3640"/>
              </a:lnSpc>
            </a:pPr>
            <a:endParaRPr lang="en-US" sz="2600">
              <a:solidFill>
                <a:srgbClr val="FFFFFF"/>
              </a:solidFill>
              <a:latin typeface="Open Sans Extra Bold"/>
            </a:endParaRP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Open Sans Extra Bold"/>
              </a:rPr>
              <a:t>COMO EU POSSO SER INCLUSIVO COM A COMUNIDADE LGBT?: https://bichadajustica.com/blog/como-apoiar-os-direitos-da-comunidade-sem-ser-lgbtfobico-voce-nao-precisa-ser-lgbtqia-para-lutar-contra-a-lgbtfobia-aprenda-licoes-e-seja-um-aliado-da-causa-em-2022/</a:t>
            </a:r>
          </a:p>
          <a:p>
            <a:pPr>
              <a:lnSpc>
                <a:spcPts val="3640"/>
              </a:lnSpc>
            </a:pPr>
            <a:endParaRPr lang="en-US" sz="2600">
              <a:solidFill>
                <a:srgbClr val="FFFFFF"/>
              </a:solidFill>
              <a:latin typeface="Open Sans Extra Bold"/>
            </a:endParaRP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Open Sans Extra Bold"/>
              </a:rPr>
              <a:t>https://www.aberje.com.br/blog/voce-nao-precisa-ser-gay-para-lutar-contra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Open Sans Extra Bold"/>
              </a:rPr>
              <a:t>-homofobia?blog=voce-nao-precisa-ser-gay-para-lutar-contra-homofobia</a:t>
            </a:r>
          </a:p>
          <a:p>
            <a:pPr>
              <a:lnSpc>
                <a:spcPts val="3640"/>
              </a:lnSpc>
            </a:pPr>
            <a:endParaRPr lang="en-US" sz="2600">
              <a:solidFill>
                <a:srgbClr val="FFFFFF"/>
              </a:solidFill>
              <a:latin typeface="Open Sans Extra Bold"/>
            </a:endParaRP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Open Sans Extra Bold"/>
              </a:rPr>
              <a:t>O QUE É ADEQUADO: https://www.uol.com.br/universa/noticias/redacao/2018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Open Sans Extra Bold"/>
              </a:rPr>
              <a:t>/06/27/10-dicas-para-voce-ajudar-lgbtqs-a-combater-estereotipos-e-preconceit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Open Sans Extra Bold"/>
              </a:rPr>
              <a:t>os.htm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81000" y="381000"/>
            <a:ext cx="955049" cy="9550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16951951" y="8950951"/>
            <a:ext cx="955049" cy="9550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817312" y="1159533"/>
            <a:ext cx="5186400" cy="796793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980747" y="4595210"/>
            <a:ext cx="7676826" cy="1277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9660" spc="-96">
                <a:solidFill>
                  <a:srgbClr val="FF4A3B"/>
                </a:solidFill>
                <a:latin typeface="Montserrat Classic Bold"/>
              </a:rPr>
              <a:t>DÚVIDAS ?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81000" y="381000"/>
            <a:ext cx="955049" cy="9550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16951951" y="8950951"/>
            <a:ext cx="955049" cy="9550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559716" y="1543050"/>
            <a:ext cx="7168569" cy="788542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047800" y="2565972"/>
            <a:ext cx="12192400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u="sng" spc="-80">
                <a:solidFill>
                  <a:srgbClr val="FF4A3B"/>
                </a:solidFill>
                <a:latin typeface="Montserrat Classic Bold"/>
              </a:rPr>
              <a:t>OBRIGADO!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A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6466" t="9411" r="19803"/>
          <a:stretch>
            <a:fillRect/>
          </a:stretch>
        </p:blipFill>
        <p:spPr>
          <a:xfrm>
            <a:off x="11666871" y="0"/>
            <a:ext cx="6621129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81000" y="381000"/>
            <a:ext cx="955049" cy="9550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0800000">
            <a:off x="16951951" y="8950951"/>
            <a:ext cx="955049" cy="95504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58524" y="821699"/>
            <a:ext cx="6193067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60"/>
              </a:lnSpc>
            </a:pPr>
            <a:r>
              <a:rPr lang="en-US" sz="6800">
                <a:solidFill>
                  <a:srgbClr val="20212A"/>
                </a:solidFill>
                <a:latin typeface="Montserrat Classic Bold"/>
              </a:rPr>
              <a:t>INTRODUÇÃO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177" y="2268947"/>
            <a:ext cx="11285871" cy="7602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416" lvl="1" indent="-518208">
              <a:lnSpc>
                <a:spcPts val="6720"/>
              </a:lnSpc>
              <a:buFont typeface="Arial"/>
              <a:buChar char="•"/>
            </a:pPr>
            <a:r>
              <a:rPr lang="en-US" sz="4800" dirty="0">
                <a:solidFill>
                  <a:srgbClr val="FFFFFF"/>
                </a:solidFill>
                <a:latin typeface="Montserrat Classic"/>
              </a:rPr>
              <a:t>O que é LGBT+ ?</a:t>
            </a:r>
          </a:p>
          <a:p>
            <a:pPr marL="1036416" lvl="1" indent="-518208">
              <a:lnSpc>
                <a:spcPts val="6720"/>
              </a:lnSpc>
              <a:buFont typeface="Arial"/>
              <a:buChar char="•"/>
            </a:pPr>
            <a:r>
              <a:rPr lang="en-US" sz="4800" dirty="0" err="1">
                <a:solidFill>
                  <a:srgbClr val="FFFFFF"/>
                </a:solidFill>
                <a:latin typeface="Montserrat Classic"/>
              </a:rPr>
              <a:t>Bandeiras</a:t>
            </a:r>
            <a:r>
              <a:rPr lang="en-US" sz="4800" dirty="0">
                <a:solidFill>
                  <a:srgbClr val="FFFFFF"/>
                </a:solidFill>
                <a:latin typeface="Montserrat Classic"/>
              </a:rPr>
              <a:t> </a:t>
            </a:r>
          </a:p>
          <a:p>
            <a:pPr marL="1036416" lvl="1" indent="-518208">
              <a:lnSpc>
                <a:spcPts val="6720"/>
              </a:lnSpc>
              <a:buFont typeface="Arial"/>
              <a:buChar char="•"/>
            </a:pPr>
            <a:r>
              <a:rPr lang="en-US" sz="4800" dirty="0" err="1">
                <a:solidFill>
                  <a:srgbClr val="FFFFFF"/>
                </a:solidFill>
                <a:latin typeface="Montserrat Classic"/>
              </a:rPr>
              <a:t>Orientação</a:t>
            </a:r>
            <a:r>
              <a:rPr lang="en-US" sz="4800" dirty="0">
                <a:solidFill>
                  <a:srgbClr val="FFFFFF"/>
                </a:solidFill>
                <a:latin typeface="Montserrat Classic"/>
              </a:rPr>
              <a:t> Sexual </a:t>
            </a:r>
          </a:p>
          <a:p>
            <a:pPr marL="1036416" lvl="1" indent="-518208">
              <a:lnSpc>
                <a:spcPts val="6720"/>
              </a:lnSpc>
              <a:buFont typeface="Arial"/>
              <a:buChar char="•"/>
            </a:pPr>
            <a:r>
              <a:rPr lang="en-US" sz="4800" dirty="0" err="1">
                <a:solidFill>
                  <a:srgbClr val="FFFFFF"/>
                </a:solidFill>
                <a:latin typeface="Montserrat Classic"/>
              </a:rPr>
              <a:t>Identidade</a:t>
            </a:r>
            <a:r>
              <a:rPr lang="en-US" sz="4800" dirty="0">
                <a:solidFill>
                  <a:srgbClr val="FFFFFF"/>
                </a:solidFill>
                <a:latin typeface="Montserrat Classic"/>
              </a:rPr>
              <a:t> de </a:t>
            </a:r>
            <a:r>
              <a:rPr lang="en-US" sz="4800" dirty="0" err="1">
                <a:solidFill>
                  <a:srgbClr val="FFFFFF"/>
                </a:solidFill>
                <a:latin typeface="Montserrat Classic"/>
              </a:rPr>
              <a:t>Gênero</a:t>
            </a:r>
            <a:endParaRPr lang="en-US" sz="4800" dirty="0">
              <a:solidFill>
                <a:srgbClr val="FFFFFF"/>
              </a:solidFill>
              <a:latin typeface="Montserrat Classic"/>
            </a:endParaRPr>
          </a:p>
          <a:p>
            <a:pPr marL="1036416" lvl="1" indent="-518208">
              <a:lnSpc>
                <a:spcPts val="6720"/>
              </a:lnSpc>
              <a:buFont typeface="Arial"/>
              <a:buChar char="•"/>
            </a:pPr>
            <a:r>
              <a:rPr lang="en-US" sz="4800" dirty="0">
                <a:solidFill>
                  <a:srgbClr val="FFFFFF"/>
                </a:solidFill>
                <a:latin typeface="Montserrat Classic"/>
              </a:rPr>
              <a:t>O que é </a:t>
            </a:r>
            <a:r>
              <a:rPr lang="en-US" sz="4800" dirty="0" err="1">
                <a:solidFill>
                  <a:srgbClr val="FFFFFF"/>
                </a:solidFill>
                <a:latin typeface="Montserrat Classic"/>
              </a:rPr>
              <a:t>adequado</a:t>
            </a:r>
            <a:r>
              <a:rPr lang="en-US" sz="4800" dirty="0">
                <a:solidFill>
                  <a:srgbClr val="FFFFFF"/>
                </a:solidFill>
                <a:latin typeface="Montserrat Classic"/>
              </a:rPr>
              <a:t> ?</a:t>
            </a:r>
          </a:p>
          <a:p>
            <a:pPr marL="1036416" lvl="1" indent="-518208">
              <a:lnSpc>
                <a:spcPts val="6720"/>
              </a:lnSpc>
              <a:buFont typeface="Arial"/>
              <a:buChar char="•"/>
            </a:pPr>
            <a:r>
              <a:rPr lang="en-US" sz="4800" dirty="0">
                <a:solidFill>
                  <a:srgbClr val="FFFFFF"/>
                </a:solidFill>
                <a:latin typeface="Montserrat Classic"/>
              </a:rPr>
              <a:t>O que </a:t>
            </a:r>
            <a:r>
              <a:rPr lang="en-US" sz="4800" dirty="0" err="1">
                <a:solidFill>
                  <a:srgbClr val="FFFFFF"/>
                </a:solidFill>
                <a:latin typeface="Montserrat Classic"/>
              </a:rPr>
              <a:t>não</a:t>
            </a:r>
            <a:r>
              <a:rPr lang="en-US" sz="4800" dirty="0">
                <a:solidFill>
                  <a:srgbClr val="FFFFFF"/>
                </a:solidFill>
                <a:latin typeface="Montserrat Classic"/>
              </a:rPr>
              <a:t> é </a:t>
            </a:r>
            <a:r>
              <a:rPr lang="en-US" sz="4800" dirty="0" err="1">
                <a:solidFill>
                  <a:srgbClr val="FFFFFF"/>
                </a:solidFill>
                <a:latin typeface="Montserrat Classic"/>
              </a:rPr>
              <a:t>adequado</a:t>
            </a:r>
            <a:r>
              <a:rPr lang="en-US" sz="4800" dirty="0">
                <a:solidFill>
                  <a:srgbClr val="FFFFFF"/>
                </a:solidFill>
                <a:latin typeface="Montserrat Classic"/>
              </a:rPr>
              <a:t>?</a:t>
            </a:r>
          </a:p>
          <a:p>
            <a:pPr marL="1036416" lvl="1" indent="-518208">
              <a:lnSpc>
                <a:spcPts val="6720"/>
              </a:lnSpc>
              <a:buFont typeface="Arial"/>
              <a:buChar char="•"/>
            </a:pPr>
            <a:r>
              <a:rPr lang="en-US" sz="4800" dirty="0">
                <a:solidFill>
                  <a:srgbClr val="FFFFFF"/>
                </a:solidFill>
                <a:latin typeface="Montserrat Classic"/>
              </a:rPr>
              <a:t>Como </a:t>
            </a:r>
            <a:r>
              <a:rPr lang="en-US" sz="4800" dirty="0" err="1">
                <a:solidFill>
                  <a:srgbClr val="FFFFFF"/>
                </a:solidFill>
                <a:latin typeface="Montserrat Classic"/>
              </a:rPr>
              <a:t>eu</a:t>
            </a:r>
            <a:r>
              <a:rPr lang="en-US" sz="4800" dirty="0">
                <a:solidFill>
                  <a:srgbClr val="FFFFFF"/>
                </a:solidFill>
                <a:latin typeface="Montserrat Classic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Montserrat Classic"/>
              </a:rPr>
              <a:t>posso</a:t>
            </a:r>
            <a:r>
              <a:rPr lang="en-US" sz="4800" dirty="0">
                <a:solidFill>
                  <a:srgbClr val="FFFFFF"/>
                </a:solidFill>
                <a:latin typeface="Montserrat Classic"/>
              </a:rPr>
              <a:t> ser </a:t>
            </a:r>
            <a:r>
              <a:rPr lang="en-US" sz="4800" dirty="0" err="1">
                <a:solidFill>
                  <a:srgbClr val="FFFFFF"/>
                </a:solidFill>
                <a:latin typeface="Montserrat Classic"/>
              </a:rPr>
              <a:t>mais</a:t>
            </a:r>
            <a:r>
              <a:rPr lang="en-US" sz="4800" dirty="0">
                <a:solidFill>
                  <a:srgbClr val="FFFFFF"/>
                </a:solidFill>
                <a:latin typeface="Montserrat Classic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Montserrat Classic"/>
              </a:rPr>
              <a:t>inclusivo</a:t>
            </a:r>
            <a:r>
              <a:rPr lang="en-US" sz="4800" dirty="0">
                <a:solidFill>
                  <a:srgbClr val="FFFFFF"/>
                </a:solidFill>
                <a:latin typeface="Montserrat Classic"/>
              </a:rPr>
              <a:t> com a </a:t>
            </a:r>
            <a:r>
              <a:rPr lang="en-US" sz="4800" dirty="0" err="1">
                <a:solidFill>
                  <a:srgbClr val="FFFFFF"/>
                </a:solidFill>
                <a:latin typeface="Montserrat Classic"/>
              </a:rPr>
              <a:t>comunidade</a:t>
            </a:r>
            <a:r>
              <a:rPr lang="en-US" sz="4800" dirty="0">
                <a:solidFill>
                  <a:srgbClr val="FFFFFF"/>
                </a:solidFill>
                <a:latin typeface="Montserrat Classic"/>
              </a:rPr>
              <a:t> LGBT ?</a:t>
            </a:r>
          </a:p>
          <a:p>
            <a:pPr marL="1036416" lvl="1" indent="-518208">
              <a:lnSpc>
                <a:spcPts val="6720"/>
              </a:lnSpc>
              <a:buFont typeface="Arial"/>
              <a:buChar char="•"/>
            </a:pPr>
            <a:r>
              <a:rPr lang="en-US" sz="4800" dirty="0">
                <a:solidFill>
                  <a:srgbClr val="FFFFFF"/>
                </a:solidFill>
                <a:latin typeface="Montserrat Classic"/>
              </a:rPr>
              <a:t>Dados </a:t>
            </a:r>
            <a:r>
              <a:rPr lang="en-US" sz="4800" dirty="0" err="1">
                <a:solidFill>
                  <a:srgbClr val="FFFFFF"/>
                </a:solidFill>
                <a:latin typeface="Montserrat Classic"/>
              </a:rPr>
              <a:t>Adicionais</a:t>
            </a:r>
            <a:endParaRPr lang="en-US" sz="4800" dirty="0">
              <a:solidFill>
                <a:srgbClr val="FFFFFF"/>
              </a:solidFill>
              <a:latin typeface="Montserrat Class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90500" y="-190500"/>
            <a:ext cx="2838450" cy="10668000"/>
          </a:xfrm>
          <a:prstGeom prst="rect">
            <a:avLst/>
          </a:prstGeom>
          <a:solidFill>
            <a:srgbClr val="FF4A3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81000" y="381000"/>
            <a:ext cx="955049" cy="9550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16951951" y="8950951"/>
            <a:ext cx="955049" cy="95504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929291" y="3861636"/>
            <a:ext cx="11330009" cy="479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Montserrat Classic Bold"/>
              </a:rPr>
              <a:t>LGBT é </a:t>
            </a:r>
            <a:r>
              <a:rPr lang="en-US" sz="3000" dirty="0" err="1">
                <a:solidFill>
                  <a:srgbClr val="FFFFFF"/>
                </a:solidFill>
                <a:latin typeface="Montserrat Classic Bold"/>
              </a:rPr>
              <a:t>uma</a:t>
            </a:r>
            <a:r>
              <a:rPr lang="en-US" sz="3000" dirty="0">
                <a:solidFill>
                  <a:srgbClr val="FFFFFF"/>
                </a:solidFill>
                <a:latin typeface="Montserrat Classic Bold"/>
              </a:rPr>
              <a:t> sigla que </a:t>
            </a:r>
            <a:r>
              <a:rPr lang="en-US" sz="3000" dirty="0" err="1">
                <a:solidFill>
                  <a:srgbClr val="FFFFFF"/>
                </a:solidFill>
                <a:latin typeface="Montserrat Classic Bold"/>
              </a:rPr>
              <a:t>significa</a:t>
            </a:r>
            <a:r>
              <a:rPr lang="en-US" sz="3000" dirty="0">
                <a:solidFill>
                  <a:srgbClr val="FFFFFF"/>
                </a:solidFill>
                <a:latin typeface="Montserrat Classic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 Classic Bold"/>
              </a:rPr>
              <a:t>Lésbicas</a:t>
            </a:r>
            <a:r>
              <a:rPr lang="en-US" sz="3000" dirty="0">
                <a:solidFill>
                  <a:srgbClr val="FFFFFF"/>
                </a:solidFill>
                <a:latin typeface="Montserrat Classic Bold"/>
              </a:rPr>
              <a:t>, Gays, </a:t>
            </a:r>
            <a:r>
              <a:rPr lang="en-US" sz="3000" dirty="0" err="1">
                <a:solidFill>
                  <a:srgbClr val="FFFFFF"/>
                </a:solidFill>
                <a:latin typeface="Montserrat Classic Bold"/>
              </a:rPr>
              <a:t>Bissexuais</a:t>
            </a:r>
            <a:r>
              <a:rPr lang="en-US" sz="3000" dirty="0">
                <a:solidFill>
                  <a:srgbClr val="FFFFFF"/>
                </a:solidFill>
                <a:latin typeface="Montserrat Classic Bold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Montserrat Classic Bold"/>
              </a:rPr>
              <a:t>Transgênero</a:t>
            </a:r>
            <a:r>
              <a:rPr lang="en-US" sz="3000" dirty="0">
                <a:solidFill>
                  <a:srgbClr val="FFFFFF"/>
                </a:solidFill>
                <a:latin typeface="Montserrat Classic Bold"/>
              </a:rPr>
              <a:t>. </a:t>
            </a:r>
          </a:p>
          <a:p>
            <a:pPr algn="just">
              <a:lnSpc>
                <a:spcPts val="4200"/>
              </a:lnSpc>
            </a:pPr>
            <a:endParaRPr lang="en-US" sz="3000" dirty="0">
              <a:solidFill>
                <a:srgbClr val="FFFFFF"/>
              </a:solidFill>
              <a:latin typeface="Montserrat Classic Bold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Montserrat Classic Bold"/>
              </a:rPr>
              <a:t>Em</a:t>
            </a:r>
            <a:r>
              <a:rPr lang="en-US" sz="3000" dirty="0">
                <a:solidFill>
                  <a:srgbClr val="FFFFFF"/>
                </a:solidFill>
                <a:latin typeface="Montserrat Classic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 Classic Bold"/>
              </a:rPr>
              <a:t>uso</a:t>
            </a:r>
            <a:r>
              <a:rPr lang="en-US" sz="3000" dirty="0">
                <a:solidFill>
                  <a:srgbClr val="FFFFFF"/>
                </a:solidFill>
                <a:latin typeface="Montserrat Classic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 Classic Bold"/>
              </a:rPr>
              <a:t>desde</a:t>
            </a:r>
            <a:r>
              <a:rPr lang="en-US" sz="3000" dirty="0">
                <a:solidFill>
                  <a:srgbClr val="FFFFFF"/>
                </a:solidFill>
                <a:latin typeface="Montserrat Classic Bold"/>
              </a:rPr>
              <a:t> a </a:t>
            </a:r>
            <a:r>
              <a:rPr lang="en-US" sz="3000" dirty="0" err="1">
                <a:solidFill>
                  <a:srgbClr val="FFFFFF"/>
                </a:solidFill>
                <a:latin typeface="Montserrat Classic Bold"/>
              </a:rPr>
              <a:t>década</a:t>
            </a:r>
            <a:r>
              <a:rPr lang="en-US" sz="3000" dirty="0">
                <a:solidFill>
                  <a:srgbClr val="FFFFFF"/>
                </a:solidFill>
                <a:latin typeface="Montserrat Classic Bold"/>
              </a:rPr>
              <a:t> de 1990, o </a:t>
            </a:r>
            <a:r>
              <a:rPr lang="en-US" sz="3000" dirty="0" err="1">
                <a:solidFill>
                  <a:srgbClr val="FFFFFF"/>
                </a:solidFill>
                <a:latin typeface="Montserrat Classic Bold"/>
              </a:rPr>
              <a:t>termo</a:t>
            </a:r>
            <a:r>
              <a:rPr lang="en-US" sz="3000" dirty="0">
                <a:solidFill>
                  <a:srgbClr val="FFFFFF"/>
                </a:solidFill>
                <a:latin typeface="Montserrat Classic Bold"/>
              </a:rPr>
              <a:t> é </a:t>
            </a:r>
            <a:r>
              <a:rPr lang="en-US" sz="3000" dirty="0" err="1">
                <a:solidFill>
                  <a:srgbClr val="FFFFFF"/>
                </a:solidFill>
                <a:latin typeface="Montserrat Classic Bold"/>
              </a:rPr>
              <a:t>uma</a:t>
            </a:r>
            <a:r>
              <a:rPr lang="en-US" sz="3000" dirty="0">
                <a:solidFill>
                  <a:srgbClr val="FFFFFF"/>
                </a:solidFill>
                <a:latin typeface="Montserrat Classic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 Classic Bold"/>
              </a:rPr>
              <a:t>adaptação</a:t>
            </a:r>
            <a:r>
              <a:rPr lang="en-US" sz="3000" dirty="0">
                <a:solidFill>
                  <a:srgbClr val="FFFFFF"/>
                </a:solidFill>
                <a:latin typeface="Montserrat Classic Bold"/>
              </a:rPr>
              <a:t> da sigla LGB.</a:t>
            </a:r>
          </a:p>
          <a:p>
            <a:pPr algn="just">
              <a:lnSpc>
                <a:spcPts val="4200"/>
              </a:lnSpc>
            </a:pPr>
            <a:endParaRPr lang="en-US" sz="3000" dirty="0">
              <a:solidFill>
                <a:srgbClr val="FFFFFF"/>
              </a:solidFill>
              <a:latin typeface="Montserrat Classic Bold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Montserrat Classic Bold"/>
              </a:rPr>
              <a:t>Começou</a:t>
            </a:r>
            <a:r>
              <a:rPr lang="en-US" sz="3000" dirty="0">
                <a:solidFill>
                  <a:srgbClr val="FFFFFF"/>
                </a:solidFill>
                <a:latin typeface="Montserrat Classic Bold"/>
              </a:rPr>
              <a:t> a </a:t>
            </a:r>
            <a:r>
              <a:rPr lang="en-US" sz="3000" dirty="0" err="1">
                <a:solidFill>
                  <a:srgbClr val="FFFFFF"/>
                </a:solidFill>
                <a:latin typeface="Montserrat Classic Bold"/>
              </a:rPr>
              <a:t>substituir</a:t>
            </a:r>
            <a:r>
              <a:rPr lang="en-US" sz="3000" dirty="0">
                <a:solidFill>
                  <a:srgbClr val="FFFFFF"/>
                </a:solidFill>
                <a:latin typeface="Montserrat Classic Bold"/>
              </a:rPr>
              <a:t> o </a:t>
            </a:r>
            <a:r>
              <a:rPr lang="en-US" sz="3000" dirty="0" err="1">
                <a:solidFill>
                  <a:srgbClr val="FFFFFF"/>
                </a:solidFill>
                <a:latin typeface="Montserrat Classic Bold"/>
              </a:rPr>
              <a:t>termo</a:t>
            </a:r>
            <a:r>
              <a:rPr lang="en-US" sz="3000" dirty="0">
                <a:solidFill>
                  <a:srgbClr val="FFFFFF"/>
                </a:solidFill>
                <a:latin typeface="Montserrat Classic Bold"/>
              </a:rPr>
              <a:t> gay </a:t>
            </a:r>
            <a:r>
              <a:rPr lang="en-US" sz="3000" dirty="0" err="1">
                <a:solidFill>
                  <a:srgbClr val="FFFFFF"/>
                </a:solidFill>
                <a:latin typeface="Montserrat Classic Bold"/>
              </a:rPr>
              <a:t>em</a:t>
            </a:r>
            <a:r>
              <a:rPr lang="en-US" sz="3000" dirty="0">
                <a:solidFill>
                  <a:srgbClr val="FFFFFF"/>
                </a:solidFill>
                <a:latin typeface="Montserrat Classic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 Classic Bold"/>
              </a:rPr>
              <a:t>referência</a:t>
            </a:r>
            <a:r>
              <a:rPr lang="en-US" sz="3000" dirty="0">
                <a:solidFill>
                  <a:srgbClr val="FFFFFF"/>
                </a:solidFill>
                <a:latin typeface="Montserrat Classic Bold"/>
              </a:rPr>
              <a:t> à </a:t>
            </a:r>
            <a:r>
              <a:rPr lang="en-US" sz="3000" dirty="0" err="1">
                <a:solidFill>
                  <a:srgbClr val="FFFFFF"/>
                </a:solidFill>
                <a:latin typeface="Montserrat Classic Bold"/>
              </a:rPr>
              <a:t>comunidade</a:t>
            </a:r>
            <a:r>
              <a:rPr lang="en-US" sz="3000" dirty="0">
                <a:solidFill>
                  <a:srgbClr val="FFFFFF"/>
                </a:solidFill>
                <a:latin typeface="Montserrat Classic Bold"/>
              </a:rPr>
              <a:t> LGBT </a:t>
            </a:r>
            <a:r>
              <a:rPr lang="en-US" sz="3000" dirty="0" err="1">
                <a:solidFill>
                  <a:srgbClr val="FFFFFF"/>
                </a:solidFill>
                <a:latin typeface="Montserrat Classic Bold"/>
              </a:rPr>
              <a:t>mais</a:t>
            </a:r>
            <a:r>
              <a:rPr lang="en-US" sz="3000" dirty="0">
                <a:solidFill>
                  <a:srgbClr val="FFFFFF"/>
                </a:solidFill>
                <a:latin typeface="Montserrat Classic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 Classic Bold"/>
              </a:rPr>
              <a:t>ampla</a:t>
            </a:r>
            <a:r>
              <a:rPr lang="en-US" sz="3000" dirty="0">
                <a:solidFill>
                  <a:srgbClr val="FFFFFF"/>
                </a:solidFill>
                <a:latin typeface="Montserrat Classic Bold"/>
              </a:rPr>
              <a:t> a </a:t>
            </a:r>
            <a:r>
              <a:rPr lang="en-US" sz="3000" dirty="0" err="1">
                <a:solidFill>
                  <a:srgbClr val="FFFFFF"/>
                </a:solidFill>
                <a:latin typeface="Montserrat Classic Bold"/>
              </a:rPr>
              <a:t>partir</a:t>
            </a:r>
            <a:r>
              <a:rPr lang="en-US" sz="3000" dirty="0">
                <a:solidFill>
                  <a:srgbClr val="FFFFFF"/>
                </a:solidFill>
                <a:latin typeface="Montserrat Classic Bold"/>
              </a:rPr>
              <a:t> de </a:t>
            </a:r>
            <a:r>
              <a:rPr lang="en-US" sz="3000" dirty="0" err="1">
                <a:solidFill>
                  <a:srgbClr val="FFFFFF"/>
                </a:solidFill>
                <a:latin typeface="Montserrat Classic Bold"/>
              </a:rPr>
              <a:t>meados</a:t>
            </a:r>
            <a:r>
              <a:rPr lang="en-US" sz="3000" dirty="0">
                <a:solidFill>
                  <a:srgbClr val="FFFFFF"/>
                </a:solidFill>
                <a:latin typeface="Montserrat Classic Bold"/>
              </a:rPr>
              <a:t> da </a:t>
            </a:r>
            <a:r>
              <a:rPr lang="en-US" sz="3000" dirty="0" err="1">
                <a:solidFill>
                  <a:srgbClr val="FFFFFF"/>
                </a:solidFill>
                <a:latin typeface="Montserrat Classic Bold"/>
              </a:rPr>
              <a:t>década</a:t>
            </a:r>
            <a:r>
              <a:rPr lang="en-US" sz="3000" dirty="0">
                <a:solidFill>
                  <a:srgbClr val="FFFFFF"/>
                </a:solidFill>
                <a:latin typeface="Montserrat Classic Bold"/>
              </a:rPr>
              <a:t> de 1980.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88808" y="2351276"/>
            <a:ext cx="5157999" cy="558444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793667" y="1374149"/>
            <a:ext cx="7771432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spc="50">
                <a:solidFill>
                  <a:srgbClr val="FFFFFF"/>
                </a:solidFill>
                <a:latin typeface="Montserrat Classic Bold"/>
              </a:rPr>
              <a:t>O QUE É LGBT 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A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81000" y="381000"/>
            <a:ext cx="955049" cy="955049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152400" y="4800600"/>
            <a:ext cx="18592800" cy="5638800"/>
          </a:xfrm>
          <a:prstGeom prst="rect">
            <a:avLst/>
          </a:prstGeom>
          <a:solidFill>
            <a:srgbClr val="20212A">
              <a:alpha val="89804"/>
            </a:srgbClr>
          </a:solidFill>
        </p:spPr>
      </p:sp>
      <p:sp>
        <p:nvSpPr>
          <p:cNvPr id="4" name="AutoShape 4"/>
          <p:cNvSpPr/>
          <p:nvPr/>
        </p:nvSpPr>
        <p:spPr>
          <a:xfrm>
            <a:off x="933450" y="3067050"/>
            <a:ext cx="4000500" cy="6191250"/>
          </a:xfrm>
          <a:prstGeom prst="rect">
            <a:avLst/>
          </a:prstGeom>
          <a:solidFill>
            <a:srgbClr val="20212A"/>
          </a:solidFill>
        </p:spPr>
      </p:sp>
      <p:sp>
        <p:nvSpPr>
          <p:cNvPr id="5" name="AutoShape 5"/>
          <p:cNvSpPr/>
          <p:nvPr/>
        </p:nvSpPr>
        <p:spPr>
          <a:xfrm>
            <a:off x="5073650" y="3067050"/>
            <a:ext cx="4000500" cy="6191250"/>
          </a:xfrm>
          <a:prstGeom prst="rect">
            <a:avLst/>
          </a:prstGeom>
          <a:solidFill>
            <a:srgbClr val="20212A"/>
          </a:solidFill>
        </p:spPr>
      </p:sp>
      <p:sp>
        <p:nvSpPr>
          <p:cNvPr id="6" name="AutoShape 6"/>
          <p:cNvSpPr/>
          <p:nvPr/>
        </p:nvSpPr>
        <p:spPr>
          <a:xfrm>
            <a:off x="9213850" y="3067050"/>
            <a:ext cx="4000500" cy="6191250"/>
          </a:xfrm>
          <a:prstGeom prst="rect">
            <a:avLst/>
          </a:prstGeom>
          <a:solidFill>
            <a:srgbClr val="20212A"/>
          </a:solidFill>
        </p:spPr>
      </p:sp>
      <p:sp>
        <p:nvSpPr>
          <p:cNvPr id="7" name="AutoShape 7"/>
          <p:cNvSpPr/>
          <p:nvPr/>
        </p:nvSpPr>
        <p:spPr>
          <a:xfrm>
            <a:off x="13354050" y="3067050"/>
            <a:ext cx="4000500" cy="6191250"/>
          </a:xfrm>
          <a:prstGeom prst="rect">
            <a:avLst/>
          </a:prstGeom>
          <a:solidFill>
            <a:srgbClr val="20212A"/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16951951" y="8950951"/>
            <a:ext cx="955049" cy="9550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09343" y="3264212"/>
            <a:ext cx="3648713" cy="225308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 t="4125" b="4125"/>
          <a:stretch>
            <a:fillRect/>
          </a:stretch>
        </p:blipFill>
        <p:spPr>
          <a:xfrm>
            <a:off x="5232116" y="3264212"/>
            <a:ext cx="3683567" cy="225308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rcRect t="20834" b="17843"/>
          <a:stretch>
            <a:fillRect/>
          </a:stretch>
        </p:blipFill>
        <p:spPr>
          <a:xfrm>
            <a:off x="9361842" y="3263260"/>
            <a:ext cx="3675722" cy="225403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rcRect l="689" t="42" r="689"/>
          <a:stretch>
            <a:fillRect/>
          </a:stretch>
        </p:blipFill>
        <p:spPr>
          <a:xfrm>
            <a:off x="13501848" y="3264212"/>
            <a:ext cx="3704903" cy="225308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rcRect b="1674"/>
          <a:stretch>
            <a:fillRect/>
          </a:stretch>
        </p:blipFill>
        <p:spPr>
          <a:xfrm>
            <a:off x="1109343" y="3245903"/>
            <a:ext cx="3648713" cy="3587616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47231" y="1275913"/>
            <a:ext cx="16193537" cy="909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39"/>
              </a:lnSpc>
            </a:pPr>
            <a:r>
              <a:rPr lang="en-US" sz="6399" spc="64">
                <a:solidFill>
                  <a:srgbClr val="FFFFFF"/>
                </a:solidFill>
                <a:latin typeface="Montserrat Classic Bold"/>
              </a:rPr>
              <a:t>BANDEIRAS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771599" y="5669882"/>
            <a:ext cx="856208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Montserrat Classic"/>
              </a:rPr>
              <a:t>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587682" y="7515225"/>
            <a:ext cx="1252835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/>
              </a:rPr>
              <a:t>Gay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768654" y="5669882"/>
            <a:ext cx="610493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Montserrat Classic"/>
              </a:rPr>
              <a:t>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847259" y="7515225"/>
            <a:ext cx="2453283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/>
              </a:rPr>
              <a:t>Lésbica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950753" y="5669882"/>
            <a:ext cx="807095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Montserrat Classic"/>
              </a:rPr>
              <a:t>B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789223" y="7515225"/>
            <a:ext cx="3130153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/>
              </a:rPr>
              <a:t>Bissexual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36049" y="7515225"/>
            <a:ext cx="3130897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FFFFFF"/>
                </a:solidFill>
                <a:latin typeface="Montserrat Classic"/>
              </a:rPr>
              <a:t>LGBTQIA+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A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81000" y="381000"/>
            <a:ext cx="955049" cy="955049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152400" y="4800600"/>
            <a:ext cx="18592800" cy="5638800"/>
          </a:xfrm>
          <a:prstGeom prst="rect">
            <a:avLst/>
          </a:prstGeom>
          <a:solidFill>
            <a:srgbClr val="20212A">
              <a:alpha val="89804"/>
            </a:srgbClr>
          </a:solidFill>
        </p:spPr>
      </p:sp>
      <p:sp>
        <p:nvSpPr>
          <p:cNvPr id="4" name="AutoShape 4"/>
          <p:cNvSpPr/>
          <p:nvPr/>
        </p:nvSpPr>
        <p:spPr>
          <a:xfrm>
            <a:off x="933450" y="3067050"/>
            <a:ext cx="4000500" cy="6191250"/>
          </a:xfrm>
          <a:prstGeom prst="rect">
            <a:avLst/>
          </a:prstGeom>
          <a:solidFill>
            <a:srgbClr val="20212A"/>
          </a:solidFill>
        </p:spPr>
      </p:sp>
      <p:sp>
        <p:nvSpPr>
          <p:cNvPr id="5" name="AutoShape 5"/>
          <p:cNvSpPr/>
          <p:nvPr/>
        </p:nvSpPr>
        <p:spPr>
          <a:xfrm>
            <a:off x="5073650" y="3067050"/>
            <a:ext cx="4000500" cy="6191250"/>
          </a:xfrm>
          <a:prstGeom prst="rect">
            <a:avLst/>
          </a:prstGeom>
          <a:solidFill>
            <a:srgbClr val="20212A"/>
          </a:solidFill>
        </p:spPr>
      </p:sp>
      <p:sp>
        <p:nvSpPr>
          <p:cNvPr id="6" name="AutoShape 6"/>
          <p:cNvSpPr/>
          <p:nvPr/>
        </p:nvSpPr>
        <p:spPr>
          <a:xfrm>
            <a:off x="9213850" y="3067050"/>
            <a:ext cx="4000500" cy="6191250"/>
          </a:xfrm>
          <a:prstGeom prst="rect">
            <a:avLst/>
          </a:prstGeom>
          <a:solidFill>
            <a:srgbClr val="20212A"/>
          </a:solidFill>
        </p:spPr>
      </p:sp>
      <p:sp>
        <p:nvSpPr>
          <p:cNvPr id="7" name="AutoShape 7"/>
          <p:cNvSpPr/>
          <p:nvPr/>
        </p:nvSpPr>
        <p:spPr>
          <a:xfrm>
            <a:off x="13354050" y="3067050"/>
            <a:ext cx="4000500" cy="6191250"/>
          </a:xfrm>
          <a:prstGeom prst="rect">
            <a:avLst/>
          </a:prstGeom>
          <a:solidFill>
            <a:srgbClr val="20212A"/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16951951" y="8950951"/>
            <a:ext cx="955049" cy="9550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 r="2992" b="97"/>
          <a:stretch>
            <a:fillRect/>
          </a:stretch>
        </p:blipFill>
        <p:spPr>
          <a:xfrm>
            <a:off x="1109343" y="3264212"/>
            <a:ext cx="3648713" cy="225308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251019" y="3264212"/>
            <a:ext cx="3645761" cy="225308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rcRect t="2480" b="2480"/>
          <a:stretch>
            <a:fillRect/>
          </a:stretch>
        </p:blipFill>
        <p:spPr>
          <a:xfrm>
            <a:off x="9428638" y="3264212"/>
            <a:ext cx="3556013" cy="225308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rcRect t="3317" b="3317"/>
          <a:stretch>
            <a:fillRect/>
          </a:stretch>
        </p:blipFill>
        <p:spPr>
          <a:xfrm>
            <a:off x="13535580" y="3264212"/>
            <a:ext cx="3637440" cy="225308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47231" y="1275913"/>
            <a:ext cx="16193537" cy="909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39"/>
              </a:lnSpc>
            </a:pPr>
            <a:r>
              <a:rPr lang="en-US" sz="6399" spc="64">
                <a:solidFill>
                  <a:srgbClr val="FFFFFF"/>
                </a:solidFill>
                <a:latin typeface="Montserrat Classic Bold"/>
              </a:rPr>
              <a:t>BANDEIRAS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02412" y="5669882"/>
            <a:ext cx="942975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Montserrat Classic"/>
              </a:rPr>
              <a:t>Q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602781" y="5669882"/>
            <a:ext cx="661839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Montserrat Classic"/>
              </a:rPr>
              <a:t>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066706" y="7515225"/>
            <a:ext cx="2061294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FFFFFF"/>
                </a:solidFill>
                <a:latin typeface="Open Sans Extra Bold"/>
              </a:rPr>
              <a:t>Queer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33450" y="7515225"/>
            <a:ext cx="3825850" cy="818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4400" dirty="0" err="1">
                <a:solidFill>
                  <a:srgbClr val="FFFFFF"/>
                </a:solidFill>
                <a:latin typeface="Open Sans Extra Bold"/>
              </a:rPr>
              <a:t>Transgênero</a:t>
            </a:r>
            <a:endParaRPr lang="en-US" sz="5000" dirty="0">
              <a:solidFill>
                <a:srgbClr val="FFFFFF"/>
              </a:solidFill>
              <a:latin typeface="Open Sans Extra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041459" y="5669882"/>
            <a:ext cx="345281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Montserrat Classic"/>
              </a:rPr>
              <a:t>I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31834" y="7515225"/>
            <a:ext cx="316453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/>
              </a:rPr>
              <a:t>Intersexo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932521" y="5669882"/>
            <a:ext cx="843558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Montserrat Classic"/>
              </a:rPr>
              <a:t>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875916" y="7515225"/>
            <a:ext cx="2956768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/>
              </a:rPr>
              <a:t>Assexual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90500" y="-190500"/>
            <a:ext cx="2838450" cy="10668000"/>
          </a:xfrm>
          <a:prstGeom prst="rect">
            <a:avLst/>
          </a:prstGeom>
          <a:solidFill>
            <a:srgbClr val="FF4A3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81000" y="381000"/>
            <a:ext cx="955049" cy="9550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16951951" y="8950951"/>
            <a:ext cx="955049" cy="95504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653589" y="3621004"/>
            <a:ext cx="13605711" cy="425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Montserrat Classic Bold"/>
              </a:rPr>
              <a:t>Está relacionada com o(s) gênero(s) que a pessoa sente atração. Lésbicas e gays são homossexuais, pois se atraem por pessoas do mesmo gênero; bissexuais sentem atração por pessoas de todos os gêneros.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Montserrat Classic Bold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Montserrat Classic Bold"/>
              </a:rPr>
              <a:t>O termo “opção sexual” é incorreto, o apropriado é “orientação sexual”, pois ninguém escolhe ser heterossexual ou gay. 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Montserrat Classic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570729" y="1374149"/>
            <a:ext cx="7771432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spc="50">
                <a:solidFill>
                  <a:srgbClr val="FFFFFF"/>
                </a:solidFill>
                <a:latin typeface="Montserrat Classic Bold"/>
              </a:rPr>
              <a:t>ORIENTAÇÃO SEXUAL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90500" y="-190500"/>
            <a:ext cx="2838450" cy="10668000"/>
          </a:xfrm>
          <a:prstGeom prst="rect">
            <a:avLst/>
          </a:prstGeom>
          <a:solidFill>
            <a:srgbClr val="FF4A3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81000" y="381000"/>
            <a:ext cx="955049" cy="9550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16951951" y="8950951"/>
            <a:ext cx="955049" cy="95504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082089" y="2736683"/>
            <a:ext cx="14347386" cy="585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rimo Bold"/>
              </a:rPr>
              <a:t>Está relacionada com qual gênero a pessoa se identifica – masculino, feminino ou não-binário – independentemente do sexo biológico.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Arimo Bold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rimo Bold"/>
              </a:rPr>
              <a:t>O termo “não-binário” descreve pessoas que não se identificam sendo do gênero masculino ou feminino.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Arimo Bold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rimo Bold"/>
              </a:rPr>
              <a:t>Cisgênero: pessoas que se identificam com o mesmo gênero que foi designado na infância, de acordo com o sexo biológico.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Arimo Bold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rimo Bold"/>
              </a:rPr>
              <a:t>Transgênero: pessoas que se identificam com outro gênero do que foi designado na infância.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26668" y="994736"/>
            <a:ext cx="10749248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spc="50">
                <a:solidFill>
                  <a:srgbClr val="FFFFFF"/>
                </a:solidFill>
                <a:latin typeface="Montserrat Classic Bold"/>
              </a:rPr>
              <a:t>IDENTIDADE DE GENERO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90500" y="-190500"/>
            <a:ext cx="2838450" cy="10668000"/>
          </a:xfrm>
          <a:prstGeom prst="rect">
            <a:avLst/>
          </a:prstGeom>
          <a:solidFill>
            <a:srgbClr val="FF4A3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81000" y="381000"/>
            <a:ext cx="955049" cy="9550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16951951" y="8950951"/>
            <a:ext cx="955049" cy="95504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 t="17464" r="524"/>
          <a:stretch>
            <a:fillRect/>
          </a:stretch>
        </p:blipFill>
        <p:spPr>
          <a:xfrm>
            <a:off x="6180255" y="2566737"/>
            <a:ext cx="8591805" cy="712871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-5400000">
            <a:off x="10269574" y="5192961"/>
            <a:ext cx="4506091" cy="4498881"/>
            <a:chOff x="0" y="0"/>
            <a:chExt cx="6350000" cy="63398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CFCFC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4800601" y="923925"/>
            <a:ext cx="11129662" cy="797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FFFFFF"/>
                </a:solidFill>
                <a:latin typeface="Montserrat Classic Bold"/>
              </a:rPr>
              <a:t>O QUE É IDENTIDADE DE GÊNERO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1152</Words>
  <Application>Microsoft Office PowerPoint</Application>
  <PresentationFormat>Personalizar</PresentationFormat>
  <Paragraphs>130</Paragraphs>
  <Slides>24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2" baseType="lpstr">
      <vt:lpstr>Montserrat Classic</vt:lpstr>
      <vt:lpstr>Calibri</vt:lpstr>
      <vt:lpstr>Open Sans Extra Bold</vt:lpstr>
      <vt:lpstr>Arial</vt:lpstr>
      <vt:lpstr>Arimo</vt:lpstr>
      <vt:lpstr>Montserrat Classic Bold</vt:lpstr>
      <vt:lpstr>Arimo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Trabalho de Comunicação e Expressão</dc:title>
  <cp:lastModifiedBy>Antony Fernando</cp:lastModifiedBy>
  <cp:revision>1</cp:revision>
  <dcterms:created xsi:type="dcterms:W3CDTF">2006-08-16T00:00:00Z</dcterms:created>
  <dcterms:modified xsi:type="dcterms:W3CDTF">2022-03-21T17:50:58Z</dcterms:modified>
  <dc:identifier>DAE6_DjpIFE</dc:identifier>
</cp:coreProperties>
</file>